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3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2.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3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71.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37"/>
  </p:notesMasterIdLst>
  <p:handoutMasterIdLst>
    <p:handoutMasterId r:id="rId38"/>
  </p:handoutMasterIdLst>
  <p:sldIdLst>
    <p:sldId id="256" r:id="rId3"/>
    <p:sldId id="380" r:id="rId4"/>
    <p:sldId id="385" r:id="rId5"/>
    <p:sldId id="348" r:id="rId6"/>
    <p:sldId id="625" r:id="rId7"/>
    <p:sldId id="386" r:id="rId8"/>
    <p:sldId id="626" r:id="rId9"/>
    <p:sldId id="627" r:id="rId10"/>
    <p:sldId id="628" r:id="rId11"/>
    <p:sldId id="629" r:id="rId12"/>
    <p:sldId id="630" r:id="rId13"/>
    <p:sldId id="632" r:id="rId14"/>
    <p:sldId id="631" r:id="rId15"/>
    <p:sldId id="633" r:id="rId16"/>
    <p:sldId id="636" r:id="rId17"/>
    <p:sldId id="634" r:id="rId18"/>
    <p:sldId id="635" r:id="rId19"/>
    <p:sldId id="655" r:id="rId20"/>
    <p:sldId id="637" r:id="rId21"/>
    <p:sldId id="638" r:id="rId22"/>
    <p:sldId id="639" r:id="rId23"/>
    <p:sldId id="641" r:id="rId24"/>
    <p:sldId id="640" r:id="rId25"/>
    <p:sldId id="643" r:id="rId26"/>
    <p:sldId id="645" r:id="rId27"/>
    <p:sldId id="646" r:id="rId28"/>
    <p:sldId id="647" r:id="rId29"/>
    <p:sldId id="649" r:id="rId30"/>
    <p:sldId id="648" r:id="rId31"/>
    <p:sldId id="650" r:id="rId32"/>
    <p:sldId id="651" r:id="rId33"/>
    <p:sldId id="652" r:id="rId34"/>
    <p:sldId id="653" r:id="rId35"/>
    <p:sldId id="654" r:id="rId36"/>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C003"/>
    <a:srgbClr val="F8E4EC"/>
    <a:srgbClr val="CD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23" autoAdjust="0"/>
    <p:restoredTop sz="83039" autoAdjust="0"/>
  </p:normalViewPr>
  <p:slideViewPr>
    <p:cSldViewPr snapToGrid="0" snapToObjects="1" showGuides="1">
      <p:cViewPr varScale="1">
        <p:scale>
          <a:sx n="105" d="100"/>
          <a:sy n="105" d="100"/>
        </p:scale>
        <p:origin x="228" y="108"/>
      </p:cViewPr>
      <p:guideLst>
        <p:guide orient="horz" pos="2183"/>
        <p:guide pos="3840"/>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EE31C0-F539-E745-BC7A-4F711696631C}" type="datetime1">
              <a:rPr lang="zh-CN" altLang="en-US" smtClean="0"/>
              <a:t>2023/8/28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6F2201-108E-214D-80A5-FEEA5AF5E0E0}" type="slidenum">
              <a:rPr lang="en-US" altLang="zh-CN" smtClean="0"/>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CF6BE-F952-D94E-8D91-0A8F8FAEC4DB}" type="datetime1">
              <a:rPr lang="zh-CN" altLang="en-US" smtClean="0"/>
              <a:t>2023/8/28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5554A-F9C0-794A-B190-257F3D089F22}" type="slidenum">
              <a:rPr lang="en-US" altLang="zh-CN" smtClean="0"/>
              <a:t>‹#›</a:t>
            </a:fld>
            <a:endParaRPr lang="en-US" altLang="zh-CN"/>
          </a:p>
        </p:txBody>
      </p:sp>
    </p:spTree>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日期占位符 3"/>
          <p:cNvSpPr>
            <a:spLocks noGrp="1"/>
          </p:cNvSpPr>
          <p:nvPr>
            <p:ph type="dt" idx="1"/>
          </p:nvPr>
        </p:nvSpPr>
        <p:spPr/>
        <p:txBody>
          <a:bodyPr/>
          <a:lstStyle/>
          <a:p>
            <a:fld id="{66448CBE-E013-8940-A485-00C587201803}" type="datetime1">
              <a:rPr lang="zh-CN" altLang="en-US" smtClean="0"/>
              <a:t>2023/8/28</a:t>
            </a:fld>
            <a:endParaRPr lang="zh-CN" altLang="en-US"/>
          </a:p>
        </p:txBody>
      </p:sp>
      <p:sp>
        <p:nvSpPr>
          <p:cNvPr id="5" name="灯片编号占位符 4"/>
          <p:cNvSpPr>
            <a:spLocks noGrp="1"/>
          </p:cNvSpPr>
          <p:nvPr>
            <p:ph type="sldNum" sz="quarter" idx="5"/>
          </p:nvPr>
        </p:nvSpPr>
        <p:spPr/>
        <p:txBody>
          <a:bodyPr/>
          <a:lstStyle/>
          <a:p>
            <a:fld id="{8415554A-F9C0-794A-B190-257F3D089F22}" type="slidenum">
              <a:rPr lang="en-US" altLang="zh-CN"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528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一提到不公平，我们脑海中往往最先浮现的可能是一些自己获得的资源比他人少的场景，小到小朋友因为别人有糖果但自己没有而伤心，大到工人们因为薪酬分配不平均而引发的罢工，人们对这种不公平的</a:t>
            </a:r>
            <a:r>
              <a:rPr lang="zh-CN" altLang="en-US" sz="1200" kern="1200" dirty="0">
                <a:solidFill>
                  <a:schemeClr val="tx1"/>
                </a:solidFill>
                <a:effectLst/>
                <a:latin typeface="+mn-lt"/>
                <a:ea typeface="+mn-ea"/>
                <a:cs typeface="+mn-cs"/>
              </a:rPr>
              <a:t>厌恶</a:t>
            </a:r>
            <a:r>
              <a:rPr lang="zh-CN" altLang="zh-CN" sz="1200" kern="1200" dirty="0">
                <a:solidFill>
                  <a:schemeClr val="tx1"/>
                </a:solidFill>
                <a:effectLst/>
                <a:latin typeface="+mn-lt"/>
                <a:ea typeface="+mn-ea"/>
                <a:cs typeface="+mn-cs"/>
              </a:rPr>
              <a:t>显而易见。</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比如说，有时候你会不会因为获得别人没有的东西而不好意思，因此选择进行分享，又或者平时切蛋糕的时候，即使你再喜欢这款蛋糕，是不是还是会选择进行平均的分配呢？这些现象提示，人们不仅普遍厌恶自己比别人获得资源少的这种劣势不公平，也</a:t>
            </a:r>
            <a:r>
              <a:rPr lang="zh-CN" altLang="en-US" sz="1200" kern="1200" dirty="0">
                <a:solidFill>
                  <a:schemeClr val="tx1"/>
                </a:solidFill>
                <a:effectLst/>
                <a:latin typeface="+mn-lt"/>
                <a:ea typeface="+mn-ea"/>
                <a:cs typeface="+mn-cs"/>
              </a:rPr>
              <a:t>倾向于避免</a:t>
            </a:r>
            <a:r>
              <a:rPr lang="zh-CN" altLang="zh-CN" sz="1200" kern="1200" dirty="0">
                <a:solidFill>
                  <a:schemeClr val="tx1"/>
                </a:solidFill>
                <a:effectLst/>
                <a:latin typeface="+mn-lt"/>
                <a:ea typeface="+mn-ea"/>
                <a:cs typeface="+mn-cs"/>
              </a:rPr>
              <a:t>自己比别人多的这种优势不公平。</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比如说，有时候你会不会因为获得别人没有的东西而不好意思，因此选择进行分享，又或者平时切蛋糕的时候，即使你再喜欢这款蛋糕，是不是还是会选择进行平均的分配呢？这些现象提示，人们不仅普遍厌恶自己比别人获得资源少的这种劣势不公平，也</a:t>
            </a:r>
            <a:r>
              <a:rPr lang="zh-CN" altLang="en-US" sz="1200" kern="1200" dirty="0">
                <a:solidFill>
                  <a:schemeClr val="tx1"/>
                </a:solidFill>
                <a:effectLst/>
                <a:latin typeface="+mn-lt"/>
                <a:ea typeface="+mn-ea"/>
                <a:cs typeface="+mn-cs"/>
              </a:rPr>
              <a:t>倾向于避免</a:t>
            </a:r>
            <a:r>
              <a:rPr lang="zh-CN" altLang="zh-CN" sz="1200" kern="1200" dirty="0">
                <a:solidFill>
                  <a:schemeClr val="tx1"/>
                </a:solidFill>
                <a:effectLst/>
                <a:latin typeface="+mn-lt"/>
                <a:ea typeface="+mn-ea"/>
                <a:cs typeface="+mn-cs"/>
              </a:rPr>
              <a:t>自己比别人多的这种优势不公平。</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实际上，行为经济学研究已经为两种不公平厌恶倾向提供了证据。这篇研究显示，当人们在自己和匿名陌生人之间进行金钱分配时，人们对分配方案的主观满意程度不仅随着自己的钱数增加而增加，还随着自己与别人钱数差异而变化。在公平的时候，人们对分配方案最满意，而只要是不公平的情况，无论自己钱数比别人多还是比别人少，人们对分配方案的满意程度都会下降。也就是说人们同时具有优势和劣势不公平厌恶的倾向。</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该研究还提示，虽然我们把这两种状态都统称为不公平，但人们对两种不公平的厌恶程度不同，劣势不公平的厌恶程度要大于对优势不公平的厌恶程度。</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D56B4F9-5432-9441-B9CF-E4B9FA08B0D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736E9EB-CB35-E440-901C-CF3231441704}" type="datetime1">
              <a:rPr kumimoji="1" lang="zh-CN" altLang="en-US" smtClean="0"/>
              <a:t>2023/8/28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1ED296E-9E28-4B4F-A862-B5DD58269D1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EF5B626-768B-AF4F-A978-6D1DF9F2648A}" type="datetime1">
              <a:rPr kumimoji="1" lang="zh-CN" altLang="en-US" smtClean="0"/>
              <a:t>2023/8/28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F880942-8075-BE46-98BA-DBA8C3A9AAC9}" type="datetime1">
              <a:rPr kumimoji="1" lang="zh-CN" altLang="en-US" smtClean="0"/>
              <a:t>2023/8/28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kumimoji="1"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D826623-F5EC-434A-8F39-A3946B23C524}" type="datetime1">
              <a:rPr kumimoji="1" lang="zh-CN" altLang="en-US" smtClean="0"/>
              <a:t>2023/8/28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EA13D43-8AF7-4644-AE7F-4C6D14E83517}" type="datetime1">
              <a:rPr kumimoji="1" lang="zh-CN" altLang="en-US" smtClean="0"/>
              <a:t>2023/8/28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89B70A1-37ED-7440-B7F6-E917F748F69C}" type="datetime1">
              <a:rPr kumimoji="1" lang="zh-CN" altLang="en-US" smtClean="0"/>
              <a:t>2023/8/28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61B37CCD-2971-A843-A0B2-AFB1015E63E0}" type="datetime1">
              <a:rPr kumimoji="1" lang="zh-CN" altLang="en-US" smtClean="0"/>
              <a:t>2023/8/28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1FE5ED4A-80B6-874C-B61D-8F9574839B80}" type="datetime1">
              <a:rPr kumimoji="1" lang="zh-CN" altLang="en-US" smtClean="0"/>
              <a:t>2023/8/28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12F01816-D848-4546-B9FE-AE6207B165CC}" type="datetime1">
              <a:rPr kumimoji="1" lang="zh-CN" altLang="en-US" smtClean="0"/>
              <a:t>2023/8/28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0B8F82-7D6C-6845-AAF2-A1147F000883}" type="datetime1">
              <a:rPr kumimoji="1" lang="zh-CN" altLang="en-US" smtClean="0"/>
              <a:t>2023/8/28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EEF0B80E-8EE4-6949-9529-D88EA4431812}" type="datetime1">
              <a:rPr kumimoji="1" lang="zh-CN" altLang="en-US" smtClean="0"/>
              <a:t>2023/8/28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C5EE88A-FA97-4041-A8A3-1DED28AF09BF}" type="datetime1">
              <a:rPr kumimoji="1" lang="zh-CN" altLang="en-US" smtClean="0"/>
              <a:t>2023/8/28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1ED296E-9E28-4B4F-A862-B5DD58269D12}"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1312A6EC-9AC8-FA4B-AFFE-5A70EA6DDBC8}" type="datetime1">
              <a:rPr kumimoji="1" lang="zh-CN" altLang="en-US" smtClean="0"/>
              <a:t>2023/8/28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245D4E0-4D3A-4446-B186-AA69489A33E7}" type="datetime1">
              <a:rPr kumimoji="1" lang="zh-CN" altLang="en-US" smtClean="0"/>
              <a:t>2023/8/28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609600" y="274638"/>
            <a:ext cx="8026400" cy="5851525"/>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BE3031E-35CC-AE4D-931F-DDA26F3DB9D0}" type="datetime1">
              <a:rPr kumimoji="1" lang="zh-CN" altLang="en-US" smtClean="0"/>
              <a:t>2023/8/28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4500"/>
            </a:lvl1pPr>
          </a:lstStyle>
          <a:p>
            <a:r>
              <a:rPr kumimoji="1"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7B0C8DA-67FF-2049-8B08-5AF43D8D928A}" type="datetime1">
              <a:rPr kumimoji="1" lang="zh-CN" altLang="en-US" smtClean="0"/>
              <a:t>2023/8/28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1ED296E-9E28-4B4F-A862-B5DD58269D1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630C2D56-A561-714B-B427-FFD183B70EAF}" type="datetime1">
              <a:rPr kumimoji="1" lang="zh-CN" altLang="en-US" smtClean="0"/>
              <a:t>2023/8/28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EEBE7B8D-67D5-D44F-A39A-D2000BE94220}" type="datetime1">
              <a:rPr kumimoji="1" lang="zh-CN" altLang="en-US" smtClean="0"/>
              <a:t>2023/8/28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520C9B5-B893-D948-8155-BE4C6EA62302}" type="datetime1">
              <a:rPr kumimoji="1" lang="zh-CN" altLang="en-US" smtClean="0"/>
              <a:t>2023/8/28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964ED8-E7E0-D14A-B662-DEF6FA577EBA}" type="datetime1">
              <a:rPr kumimoji="1" lang="zh-CN" altLang="en-US" smtClean="0"/>
              <a:t>2023/8/28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kumimoji="1"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5A51CCB-BBE6-6349-819C-177D062280C6}" type="datetime1">
              <a:rPr kumimoji="1" lang="zh-CN" altLang="en-US" smtClean="0"/>
              <a:t>2023/8/28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kumimoji="1"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573E08B-49B3-4241-96B2-FC87DB4C4A57}" type="datetime1">
              <a:rPr kumimoji="1" lang="zh-CN" altLang="en-US" smtClean="0"/>
              <a:t>2023/8/28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D328A7C-6448-F644-A53A-1D105677BF4B}"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21AC28F-AEB3-9F4A-8189-07DC8622E723}" type="datetime1">
              <a:rPr kumimoji="1" lang="zh-CN" altLang="en-US" smtClean="0"/>
              <a:t>2023/8/28</a:t>
            </a:fld>
            <a:endParaRPr kumimoji="1"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328A7C-6448-F644-A53A-1D105677BF4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841530-82AD-144B-B553-037AC8A609B9}" type="datetime1">
              <a:rPr kumimoji="1" lang="zh-CN" altLang="en-US" smtClean="0"/>
              <a:t>2023/8/28</a:t>
            </a:fld>
            <a:endParaRPr kumimoji="1"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28A7C-6448-F644-A53A-1D105677BF4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2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2.png"/><Relationship Id="rId5" Type="http://schemas.openxmlformats.org/officeDocument/2006/relationships/notesSlide" Target="../notesSlides/notesSlide19.xml"/><Relationship Id="rId4"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28.xml"/><Relationship Id="rId7" Type="http://schemas.openxmlformats.org/officeDocument/2006/relationships/image" Target="../media/image25.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1.xml"/><Relationship Id="rId5" Type="http://schemas.openxmlformats.org/officeDocument/2006/relationships/slideLayout" Target="../slideLayouts/slideLayout13.xml"/><Relationship Id="rId4" Type="http://schemas.openxmlformats.org/officeDocument/2006/relationships/tags" Target="../tags/tag29.xml"/><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3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notesSlide" Target="../notesSlides/notesSlide24.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slideLayout" Target="../slideLayouts/slideLayout13.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image" Target="../media/image33.png"/><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3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3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6.png"/><Relationship Id="rId5" Type="http://schemas.openxmlformats.org/officeDocument/2006/relationships/notesSlide" Target="../notesSlides/notesSlide27.xml"/><Relationship Id="rId4"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52.xml"/><Relationship Id="rId7" Type="http://schemas.openxmlformats.org/officeDocument/2006/relationships/image" Target="../media/image38.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28.xml"/><Relationship Id="rId5" Type="http://schemas.openxmlformats.org/officeDocument/2006/relationships/slideLayout" Target="../slideLayouts/slideLayout13.xml"/><Relationship Id="rId4" Type="http://schemas.openxmlformats.org/officeDocument/2006/relationships/tags" Target="../tags/tag53.xml"/><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44.pn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43.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42.png"/><Relationship Id="rId5" Type="http://schemas.openxmlformats.org/officeDocument/2006/relationships/tags" Target="../tags/tag58.xml"/><Relationship Id="rId10" Type="http://schemas.openxmlformats.org/officeDocument/2006/relationships/image" Target="../media/image41.png"/><Relationship Id="rId4" Type="http://schemas.openxmlformats.org/officeDocument/2006/relationships/tags" Target="../tags/tag57.xml"/><Relationship Id="rId9"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48.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47.png"/><Relationship Id="rId5" Type="http://schemas.openxmlformats.org/officeDocument/2006/relationships/notesSlide" Target="../notesSlides/notesSlide31.xml"/><Relationship Id="rId4"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68.xml"/><Relationship Id="rId7" Type="http://schemas.openxmlformats.org/officeDocument/2006/relationships/notesSlide" Target="../notesSlides/notesSlide32.xml"/><Relationship Id="rId12" Type="http://schemas.openxmlformats.org/officeDocument/2006/relationships/image" Target="../media/image52.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13.xml"/><Relationship Id="rId11" Type="http://schemas.openxmlformats.org/officeDocument/2006/relationships/tags" Target="../tags/tag71.xml"/><Relationship Id="rId5" Type="http://schemas.openxmlformats.org/officeDocument/2006/relationships/tags" Target="../tags/tag70.xml"/><Relationship Id="rId10" Type="http://schemas.openxmlformats.org/officeDocument/2006/relationships/image" Target="../media/image51.png"/><Relationship Id="rId4" Type="http://schemas.openxmlformats.org/officeDocument/2006/relationships/tags" Target="../tags/tag69.xml"/><Relationship Id="rId9"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image" Target="../media/image51.emf"/><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55.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54.png"/><Relationship Id="rId5" Type="http://schemas.openxmlformats.org/officeDocument/2006/relationships/tags" Target="../tags/tag78.xml"/><Relationship Id="rId10" Type="http://schemas.openxmlformats.org/officeDocument/2006/relationships/image" Target="../media/image53.png"/><Relationship Id="rId4" Type="http://schemas.openxmlformats.org/officeDocument/2006/relationships/tags" Target="../tags/tag77.xml"/><Relationship Id="rId9"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9.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hyperlink" Target="../../../../../../Desktop/1.mp4"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389368" y="501765"/>
            <a:ext cx="9207196" cy="3424767"/>
          </a:xfrm>
        </p:spPr>
        <p:txBody>
          <a:bodyPr>
            <a:normAutofit/>
          </a:bodyPr>
          <a:lstStyle/>
          <a:p>
            <a:pPr>
              <a:lnSpc>
                <a:spcPct val="150000"/>
              </a:lnSpc>
              <a:spcBef>
                <a:spcPts val="1800"/>
              </a:spcBef>
            </a:pPr>
            <a:r>
              <a:rPr lang="zh-CN" altLang="en-US" sz="5335"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楷体" panose="02010609060101010101" pitchFamily="49" charset="-122"/>
                <a:ea typeface="楷体" panose="02010609060101010101" pitchFamily="49" charset="-122"/>
                <a:cs typeface="Arial" panose="020B0604020202020204" pitchFamily="34" charset="0"/>
              </a:rPr>
              <a:t>基于</a:t>
            </a:r>
            <a:r>
              <a:rPr lang="en-US" altLang="zh-CN" sz="5335"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楷体" panose="02010609060101010101" pitchFamily="49" charset="-122"/>
                <a:ea typeface="楷体" panose="02010609060101010101" pitchFamily="49" charset="-122"/>
                <a:cs typeface="Arial" panose="020B0604020202020204" pitchFamily="34" charset="0"/>
              </a:rPr>
              <a:t>PyStan</a:t>
            </a:r>
            <a:r>
              <a:rPr lang="zh-CN" altLang="en-US" sz="5335"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楷体" panose="02010609060101010101" pitchFamily="49" charset="-122"/>
                <a:ea typeface="楷体" panose="02010609060101010101" pitchFamily="49" charset="-122"/>
                <a:cs typeface="Arial" panose="020B0604020202020204" pitchFamily="34" charset="0"/>
              </a:rPr>
              <a:t>的贝叶斯计算建模教程</a:t>
            </a:r>
            <a:r>
              <a:rPr lang="en-US" altLang="zh-CN" sz="5335"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楷体" panose="02010609060101010101" pitchFamily="49" charset="-122"/>
                <a:ea typeface="楷体" panose="02010609060101010101" pitchFamily="49" charset="-122"/>
                <a:cs typeface="Arial" panose="020B0604020202020204" pitchFamily="34" charset="0"/>
              </a:rPr>
              <a:t>——</a:t>
            </a:r>
            <a:r>
              <a:rPr lang="zh-CN" altLang="en-US" sz="5335"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楷体" panose="02010609060101010101" pitchFamily="49" charset="-122"/>
                <a:ea typeface="楷体" panose="02010609060101010101" pitchFamily="49" charset="-122"/>
                <a:cs typeface="Arial" panose="020B0604020202020204" pitchFamily="34" charset="0"/>
              </a:rPr>
              <a:t>以学习任务为例 </a:t>
            </a:r>
          </a:p>
        </p:txBody>
      </p:sp>
      <p:sp>
        <p:nvSpPr>
          <p:cNvPr id="7" name="副标题 2"/>
          <p:cNvSpPr>
            <a:spLocks noGrp="1"/>
          </p:cNvSpPr>
          <p:nvPr>
            <p:ph type="subTitle" idx="1"/>
          </p:nvPr>
        </p:nvSpPr>
        <p:spPr>
          <a:xfrm>
            <a:off x="1828799" y="4135877"/>
            <a:ext cx="8534400" cy="2336800"/>
          </a:xfrm>
        </p:spPr>
        <p:txBody>
          <a:bodyPr>
            <a:normAutofit/>
          </a:bodyPr>
          <a:lstStyle/>
          <a:p>
            <a:pPr>
              <a:lnSpc>
                <a:spcPct val="150000"/>
              </a:lnSpc>
            </a:pPr>
            <a:r>
              <a:rPr kumimoji="1" lang="zh-CN" altLang="en-US" sz="3735" dirty="0">
                <a:latin typeface="楷体" panose="02010609060101010101" pitchFamily="49" charset="-122"/>
                <a:ea typeface="楷体" panose="02010609060101010101" pitchFamily="49" charset="-122"/>
                <a:cs typeface="楷体" panose="02010609060101010101" pitchFamily="49" charset="-122"/>
              </a:rPr>
              <a:t>徐深</a:t>
            </a:r>
            <a:endParaRPr kumimoji="1" lang="zh-CN" altLang="en-US" sz="3735"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a:lnSpc>
                <a:spcPct val="150000"/>
              </a:lnSpc>
            </a:pPr>
            <a:r>
              <a:rPr kumimoji="1" lang="zh-CN" altLang="en-US" sz="2665" dirty="0">
                <a:solidFill>
                  <a:schemeClr val="tx1"/>
                </a:solidFill>
                <a:latin typeface="楷体" panose="02010609060101010101" pitchFamily="49" charset="-122"/>
                <a:ea typeface="楷体" panose="02010609060101010101" pitchFamily="49" charset="-122"/>
                <a:cs typeface="楷体" panose="02010609060101010101" pitchFamily="49" charset="-122"/>
              </a:rPr>
              <a:t>2</a:t>
            </a:r>
            <a:r>
              <a:rPr kumimoji="1" lang="en-US" altLang="zh-CN" sz="2665" dirty="0">
                <a:solidFill>
                  <a:schemeClr val="tx1"/>
                </a:solidFill>
                <a:latin typeface="楷体" panose="02010609060101010101" pitchFamily="49" charset="-122"/>
                <a:ea typeface="楷体" panose="02010609060101010101" pitchFamily="49" charset="-122"/>
                <a:cs typeface="楷体" panose="02010609060101010101" pitchFamily="49" charset="-122"/>
              </a:rPr>
              <a:t>023</a:t>
            </a:r>
            <a:r>
              <a:rPr kumimoji="1" lang="zh-CN" altLang="en-US" sz="2665" dirty="0">
                <a:solidFill>
                  <a:schemeClr val="tx1"/>
                </a:solidFill>
                <a:latin typeface="楷体" panose="02010609060101010101" pitchFamily="49" charset="-122"/>
                <a:ea typeface="楷体" panose="02010609060101010101" pitchFamily="49" charset="-122"/>
                <a:cs typeface="楷体" panose="02010609060101010101" pitchFamily="49" charset="-122"/>
              </a:rPr>
              <a:t>年</a:t>
            </a:r>
            <a:r>
              <a:rPr kumimoji="1" lang="en-US" altLang="zh-CN" sz="2665" dirty="0">
                <a:latin typeface="楷体" panose="02010609060101010101" pitchFamily="49" charset="-122"/>
                <a:ea typeface="楷体" panose="02010609060101010101" pitchFamily="49" charset="-122"/>
                <a:cs typeface="楷体" panose="02010609060101010101" pitchFamily="49" charset="-122"/>
              </a:rPr>
              <a:t>8</a:t>
            </a:r>
            <a:r>
              <a:rPr kumimoji="1" lang="zh-CN" altLang="en-US" sz="2665" dirty="0">
                <a:solidFill>
                  <a:schemeClr val="tx1"/>
                </a:solidFill>
                <a:latin typeface="楷体" panose="02010609060101010101" pitchFamily="49" charset="-122"/>
                <a:ea typeface="楷体" panose="02010609060101010101" pitchFamily="49" charset="-122"/>
                <a:cs typeface="楷体" panose="02010609060101010101" pitchFamily="49" charset="-122"/>
              </a:rPr>
              <a:t>月</a:t>
            </a:r>
            <a:r>
              <a:rPr kumimoji="1" lang="en-US" altLang="zh-CN" sz="2665" dirty="0">
                <a:solidFill>
                  <a:schemeClr val="tx1"/>
                </a:solidFill>
                <a:latin typeface="楷体" panose="02010609060101010101" pitchFamily="49" charset="-122"/>
                <a:ea typeface="楷体" panose="02010609060101010101" pitchFamily="49" charset="-122"/>
                <a:cs typeface="楷体" panose="02010609060101010101" pitchFamily="49" charset="-122"/>
              </a:rPr>
              <a:t>26</a:t>
            </a:r>
            <a:r>
              <a:rPr kumimoji="1" lang="zh-CN" altLang="en-US" sz="2665" dirty="0">
                <a:solidFill>
                  <a:schemeClr val="tx1"/>
                </a:solidFill>
                <a:latin typeface="楷体" panose="02010609060101010101" pitchFamily="49" charset="-122"/>
                <a:ea typeface="楷体" panose="02010609060101010101" pitchFamily="49" charset="-122"/>
                <a:cs typeface="楷体" panose="02010609060101010101" pitchFamily="49" charset="-122"/>
              </a:rPr>
              <a:t>日</a:t>
            </a:r>
            <a:endParaRPr kumimoji="1" lang="en-US" altLang="zh-CN" sz="2665"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a:lnSpc>
                <a:spcPct val="150000"/>
              </a:lnSpc>
            </a:pPr>
            <a:r>
              <a:rPr kumimoji="1" lang="en-US" altLang="zh-CN" sz="2665" u="sng"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xs-psych@stu.pku.edu.cn</a:t>
            </a:r>
            <a:endParaRPr kumimoji="1" lang="zh-CN" altLang="en-US" sz="2665" u="sng"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a:xfrm>
            <a:off x="8610600" y="6432551"/>
            <a:ext cx="2743200" cy="365125"/>
          </a:xfrm>
        </p:spPr>
        <p:txBody>
          <a:bodyPr/>
          <a:lstStyle/>
          <a:p>
            <a:fld id="{B1ED296E-9E28-4B4F-A862-B5DD58269D12}" type="slidenum">
              <a:rPr kumimoji="1" lang="zh-CN" altLang="en-US" sz="1200" smtClean="0"/>
              <a:t>1</a:t>
            </a:fld>
            <a:endParaRPr kumimoji="1" lang="zh-CN" altLang="en-US" sz="1200"/>
          </a:p>
        </p:txBody>
      </p:sp>
      <p:sp>
        <p:nvSpPr>
          <p:cNvPr id="8" name="文本框 7"/>
          <p:cNvSpPr txBox="1"/>
          <p:nvPr/>
        </p:nvSpPr>
        <p:spPr>
          <a:xfrm>
            <a:off x="7095142" y="233067"/>
            <a:ext cx="6699248" cy="988695"/>
          </a:xfrm>
          <a:prstGeom prst="rect">
            <a:avLst/>
          </a:prstGeom>
          <a:noFill/>
        </p:spPr>
        <p:txBody>
          <a:bodyPr wrap="square">
            <a:spAutoFit/>
          </a:bodyPr>
          <a:lstStyle/>
          <a:p>
            <a:pPr algn="ctr">
              <a:spcAft>
                <a:spcPts val="600"/>
              </a:spcAft>
            </a:pPr>
            <a:r>
              <a:rPr lang="en-US" altLang="zh-CN" sz="2665" b="1" dirty="0">
                <a:effectLst/>
                <a:latin typeface="Helvetica" pitchFamily="2" charset="0"/>
              </a:rPr>
              <a:t>CBCS LAB</a:t>
            </a:r>
          </a:p>
          <a:p>
            <a:pPr algn="ctr">
              <a:spcAft>
                <a:spcPts val="600"/>
              </a:spcAft>
            </a:pPr>
            <a:r>
              <a:rPr lang="en-US" altLang="zh-CN" sz="2665" b="1" dirty="0" err="1">
                <a:effectLst/>
                <a:latin typeface="Helvetica" pitchFamily="2" charset="0"/>
              </a:rPr>
              <a:t>MindRL</a:t>
            </a:r>
            <a:r>
              <a:rPr lang="en-US" altLang="zh-CN" sz="2665" b="1" dirty="0">
                <a:effectLst/>
                <a:latin typeface="Helvetica" pitchFamily="2" charset="0"/>
              </a:rPr>
              <a:t> Hub</a:t>
            </a:r>
            <a:endParaRPr lang="zh-CN" altLang="en-US" sz="2665" b="1" dirty="0">
              <a:effectLst/>
              <a:latin typeface="Helvetica" pitchFamily="2" charset="0"/>
            </a:endParaRPr>
          </a:p>
        </p:txBody>
      </p:sp>
      <p:pic>
        <p:nvPicPr>
          <p:cNvPr id="3" name="图片 2"/>
          <p:cNvPicPr>
            <a:picLocks noChangeAspect="1"/>
          </p:cNvPicPr>
          <p:nvPr/>
        </p:nvPicPr>
        <p:blipFill>
          <a:blip r:embed="rId3"/>
          <a:stretch>
            <a:fillRect/>
          </a:stretch>
        </p:blipFill>
        <p:spPr>
          <a:xfrm>
            <a:off x="210185" y="233045"/>
            <a:ext cx="3644900" cy="11690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4"/>
          <a:stretch>
            <a:fillRect/>
          </a:stretch>
        </p:blipFill>
        <p:spPr>
          <a:xfrm>
            <a:off x="0" y="537181"/>
            <a:ext cx="12192000" cy="4431089"/>
          </a:xfrm>
          <a:prstGeom prst="rect">
            <a:avLst/>
          </a:prstGeom>
          <a:noFill/>
          <a:ln w="9525">
            <a:noFill/>
          </a:ln>
        </p:spPr>
      </p:pic>
      <p:pic>
        <p:nvPicPr>
          <p:cNvPr id="100" name="图片 99"/>
          <p:cNvPicPr/>
          <p:nvPr/>
        </p:nvPicPr>
        <p:blipFill>
          <a:blip r:embed="rId5"/>
          <a:stretch>
            <a:fillRect/>
          </a:stretch>
        </p:blipFill>
        <p:spPr>
          <a:xfrm>
            <a:off x="4318000" y="1160992"/>
            <a:ext cx="3175000" cy="3183466"/>
          </a:xfrm>
          <a:prstGeom prst="rect">
            <a:avLst/>
          </a:prstGeom>
          <a:noFill/>
          <a:ln w="9525">
            <a:noFill/>
          </a:ln>
        </p:spPr>
      </p:pic>
      <p:pic>
        <p:nvPicPr>
          <p:cNvPr id="3" name="图片 2"/>
          <p:cNvPicPr>
            <a:picLocks noChangeAspect="1"/>
          </p:cNvPicPr>
          <p:nvPr>
            <p:custDataLst>
              <p:tags r:id="rId1"/>
            </p:custDataLst>
          </p:nvPr>
        </p:nvPicPr>
        <p:blipFill>
          <a:blip r:embed="rId6"/>
          <a:stretch>
            <a:fillRect/>
          </a:stretch>
        </p:blipFill>
        <p:spPr>
          <a:xfrm>
            <a:off x="4956810" y="4831080"/>
            <a:ext cx="2047875" cy="914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1214437" y="654959"/>
            <a:ext cx="9763125" cy="56197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4040" y="333375"/>
            <a:ext cx="9219565" cy="645160"/>
          </a:xfrm>
          <a:prstGeom prst="rect">
            <a:avLst/>
          </a:prstGeom>
          <a:noFill/>
        </p:spPr>
        <p:txBody>
          <a:bodyPr wrap="square" rtlCol="0">
            <a:spAutoFit/>
          </a:bodyPr>
          <a:lstStyle/>
          <a:p>
            <a:r>
              <a:rPr lang="en-US" altLang="zh-CN" sz="3600" b="1" dirty="0"/>
              <a:t>Install </a:t>
            </a:r>
            <a:r>
              <a:rPr lang="en-US" altLang="zh-CN" sz="3600" b="1" dirty="0" err="1"/>
              <a:t>PyStan</a:t>
            </a:r>
            <a:r>
              <a:rPr lang="en-US" altLang="zh-CN" sz="3600" b="1" dirty="0"/>
              <a:t> on </a:t>
            </a:r>
            <a:r>
              <a:rPr lang="en-US" altLang="zh-CN" sz="3600" b="1" dirty="0">
                <a:solidFill>
                  <a:srgbClr val="FF0000"/>
                </a:solidFill>
              </a:rPr>
              <a:t>windows</a:t>
            </a:r>
            <a:r>
              <a:rPr lang="en-US" altLang="zh-CN" sz="3600" b="1" dirty="0"/>
              <a:t>, Linux or macOS.</a:t>
            </a:r>
          </a:p>
        </p:txBody>
      </p:sp>
      <p:pic>
        <p:nvPicPr>
          <p:cNvPr id="5" name="图片 4"/>
          <p:cNvPicPr>
            <a:picLocks noChangeAspect="1"/>
          </p:cNvPicPr>
          <p:nvPr>
            <p:custDataLst>
              <p:tags r:id="rId1"/>
            </p:custDataLst>
          </p:nvPr>
        </p:nvPicPr>
        <p:blipFill>
          <a:blip r:embed="rId4"/>
          <a:stretch>
            <a:fillRect/>
          </a:stretch>
        </p:blipFill>
        <p:spPr>
          <a:xfrm>
            <a:off x="1101464" y="1266825"/>
            <a:ext cx="5385435" cy="4882515"/>
          </a:xfrm>
          <a:prstGeom prst="rect">
            <a:avLst/>
          </a:prstGeom>
          <a:effectLst>
            <a:outerShdw blurRad="609600" dist="38100" dir="8100000" algn="tr" rotWithShape="0">
              <a:prstClr val="black">
                <a:alpha val="24000"/>
              </a:prstClr>
            </a:outerShdw>
          </a:effectLst>
        </p:spPr>
      </p:pic>
      <p:sp>
        <p:nvSpPr>
          <p:cNvPr id="4" name="文本框 3">
            <a:extLst>
              <a:ext uri="{FF2B5EF4-FFF2-40B4-BE49-F238E27FC236}">
                <a16:creationId xmlns:a16="http://schemas.microsoft.com/office/drawing/2014/main" id="{F3B0A1A0-BCBA-430F-BB6B-F204B31FAA7F}"/>
              </a:ext>
            </a:extLst>
          </p:cNvPr>
          <p:cNvSpPr txBox="1"/>
          <p:nvPr/>
        </p:nvSpPr>
        <p:spPr>
          <a:xfrm>
            <a:off x="7159213" y="2877085"/>
            <a:ext cx="4502075" cy="830997"/>
          </a:xfrm>
          <a:prstGeom prst="rect">
            <a:avLst/>
          </a:prstGeom>
          <a:noFill/>
        </p:spPr>
        <p:txBody>
          <a:bodyPr wrap="square">
            <a:spAutoFit/>
          </a:bodyPr>
          <a:lstStyle/>
          <a:p>
            <a:r>
              <a:rPr lang="en-US" altLang="zh-CN" sz="2400" u="sng" dirty="0">
                <a:solidFill>
                  <a:srgbClr val="00B0F0"/>
                </a:solidFill>
              </a:rPr>
              <a:t>https://mp.weixin.qq.com/s/RmMC-Qs9z-pzwSrMBmmgDg</a:t>
            </a:r>
            <a:endParaRPr lang="zh-CN" altLang="en-US" sz="2400" u="sng" dirty="0">
              <a:solidFill>
                <a:srgbClr val="00B0F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742950" y="-23495"/>
            <a:ext cx="10706100" cy="69056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标准框架"/>
          <p:cNvPicPr>
            <a:picLocks noChangeAspect="1"/>
          </p:cNvPicPr>
          <p:nvPr>
            <p:custDataLst>
              <p:tags r:id="rId1"/>
            </p:custDataLst>
          </p:nvPr>
        </p:nvPicPr>
        <p:blipFill>
          <a:blip r:embed="rId4"/>
          <a:stretch>
            <a:fillRect/>
          </a:stretch>
        </p:blipFill>
        <p:spPr>
          <a:xfrm>
            <a:off x="3851275" y="70485"/>
            <a:ext cx="4297680" cy="66884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74040" y="448945"/>
            <a:ext cx="9219565" cy="645160"/>
          </a:xfrm>
          <a:prstGeom prst="rect">
            <a:avLst/>
          </a:prstGeom>
          <a:noFill/>
        </p:spPr>
        <p:txBody>
          <a:bodyPr wrap="square" rtlCol="0">
            <a:spAutoFit/>
          </a:bodyPr>
          <a:lstStyle/>
          <a:p>
            <a:r>
              <a:rPr lang="en-US" altLang="zh-CN" sz="3600" b="1"/>
              <a:t>A simple learning task</a:t>
            </a:r>
          </a:p>
        </p:txBody>
      </p:sp>
      <p:pic>
        <p:nvPicPr>
          <p:cNvPr id="1043797503" name="图片 1"/>
          <p:cNvPicPr>
            <a:picLocks noChangeAspect="1"/>
          </p:cNvPicPr>
          <p:nvPr>
            <p:custDataLst>
              <p:tags r:id="rId2"/>
            </p:custDataLst>
          </p:nvPr>
        </p:nvPicPr>
        <p:blipFill>
          <a:blip r:embed="rId5"/>
          <a:stretch>
            <a:fillRect/>
          </a:stretch>
        </p:blipFill>
        <p:spPr>
          <a:xfrm>
            <a:off x="2065655" y="1545590"/>
            <a:ext cx="8404860" cy="47275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74040" y="448945"/>
            <a:ext cx="9219565" cy="645160"/>
          </a:xfrm>
          <a:prstGeom prst="rect">
            <a:avLst/>
          </a:prstGeom>
          <a:noFill/>
        </p:spPr>
        <p:txBody>
          <a:bodyPr wrap="square" rtlCol="0">
            <a:spAutoFit/>
          </a:bodyPr>
          <a:lstStyle/>
          <a:p>
            <a:r>
              <a:rPr lang="en-US" altLang="zh-CN" sz="3600" b="1"/>
              <a:t>A simple learning task</a:t>
            </a:r>
          </a:p>
        </p:txBody>
      </p:sp>
      <p:pic>
        <p:nvPicPr>
          <p:cNvPr id="1074929452" name="图片 6"/>
          <p:cNvPicPr>
            <a:picLocks noChangeAspect="1"/>
          </p:cNvPicPr>
          <p:nvPr>
            <p:custDataLst>
              <p:tags r:id="rId2"/>
            </p:custDataLst>
          </p:nvPr>
        </p:nvPicPr>
        <p:blipFill>
          <a:blip r:embed="rId5"/>
          <a:stretch>
            <a:fillRect/>
          </a:stretch>
        </p:blipFill>
        <p:spPr>
          <a:xfrm>
            <a:off x="641350" y="1706880"/>
            <a:ext cx="11550650" cy="39630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16890" y="228600"/>
            <a:ext cx="9219565" cy="645160"/>
          </a:xfrm>
          <a:prstGeom prst="rect">
            <a:avLst/>
          </a:prstGeom>
          <a:noFill/>
        </p:spPr>
        <p:txBody>
          <a:bodyPr wrap="square" rtlCol="0">
            <a:spAutoFit/>
          </a:bodyPr>
          <a:lstStyle/>
          <a:p>
            <a:r>
              <a:rPr lang="en-US" altLang="zh-CN" sz="3600" b="1"/>
              <a:t>Computational model</a:t>
            </a:r>
          </a:p>
        </p:txBody>
      </p:sp>
      <p:pic>
        <p:nvPicPr>
          <p:cNvPr id="2" name="图片 1"/>
          <p:cNvPicPr>
            <a:picLocks noChangeAspect="1"/>
          </p:cNvPicPr>
          <p:nvPr>
            <p:custDataLst>
              <p:tags r:id="rId2"/>
            </p:custDataLst>
          </p:nvPr>
        </p:nvPicPr>
        <p:blipFill>
          <a:blip r:embed="rId5"/>
          <a:stretch>
            <a:fillRect/>
          </a:stretch>
        </p:blipFill>
        <p:spPr>
          <a:xfrm>
            <a:off x="2807970" y="897890"/>
            <a:ext cx="6422390" cy="54743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16890" y="228600"/>
            <a:ext cx="9219565" cy="645160"/>
          </a:xfrm>
          <a:prstGeom prst="rect">
            <a:avLst/>
          </a:prstGeom>
          <a:noFill/>
        </p:spPr>
        <p:txBody>
          <a:bodyPr wrap="square" rtlCol="0">
            <a:spAutoFit/>
          </a:bodyPr>
          <a:lstStyle/>
          <a:p>
            <a:r>
              <a:rPr lang="en-US" altLang="zh-CN" sz="3600" b="1"/>
              <a:t>Computational model</a:t>
            </a:r>
          </a:p>
        </p:txBody>
      </p:sp>
      <p:pic>
        <p:nvPicPr>
          <p:cNvPr id="4" name="图片 3">
            <a:extLst>
              <a:ext uri="{FF2B5EF4-FFF2-40B4-BE49-F238E27FC236}">
                <a16:creationId xmlns:a16="http://schemas.microsoft.com/office/drawing/2014/main" id="{CF00A0D1-2353-4EA0-982F-A8DDD8BF1869}"/>
              </a:ext>
            </a:extLst>
          </p:cNvPr>
          <p:cNvPicPr/>
          <p:nvPr/>
        </p:nvPicPr>
        <p:blipFill>
          <a:blip r:embed="rId4"/>
          <a:stretch>
            <a:fillRect/>
          </a:stretch>
        </p:blipFill>
        <p:spPr>
          <a:xfrm>
            <a:off x="2362611" y="982699"/>
            <a:ext cx="6824419" cy="5375070"/>
          </a:xfrm>
          <a:prstGeom prst="rect">
            <a:avLst/>
          </a:prstGeom>
        </p:spPr>
      </p:pic>
    </p:spTree>
    <p:extLst>
      <p:ext uri="{BB962C8B-B14F-4D97-AF65-F5344CB8AC3E}">
        <p14:creationId xmlns:p14="http://schemas.microsoft.com/office/powerpoint/2010/main" val="1122594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16890" y="228600"/>
            <a:ext cx="9219565" cy="645160"/>
          </a:xfrm>
          <a:prstGeom prst="rect">
            <a:avLst/>
          </a:prstGeom>
          <a:noFill/>
        </p:spPr>
        <p:txBody>
          <a:bodyPr wrap="square" rtlCol="0">
            <a:spAutoFit/>
          </a:bodyPr>
          <a:lstStyle/>
          <a:p>
            <a:r>
              <a:rPr lang="en-US" altLang="zh-CN" sz="3600" b="1"/>
              <a:t>Simulation of the model</a:t>
            </a:r>
          </a:p>
        </p:txBody>
      </p:sp>
      <p:pic>
        <p:nvPicPr>
          <p:cNvPr id="5" name="图片 4"/>
          <p:cNvPicPr>
            <a:picLocks noChangeAspect="1"/>
          </p:cNvPicPr>
          <p:nvPr>
            <p:custDataLst>
              <p:tags r:id="rId2"/>
            </p:custDataLst>
          </p:nvPr>
        </p:nvPicPr>
        <p:blipFill>
          <a:blip r:embed="rId6"/>
          <a:stretch>
            <a:fillRect/>
          </a:stretch>
        </p:blipFill>
        <p:spPr>
          <a:xfrm>
            <a:off x="-99695" y="873760"/>
            <a:ext cx="6539230" cy="5701665"/>
          </a:xfrm>
          <a:prstGeom prst="rect">
            <a:avLst/>
          </a:prstGeom>
        </p:spPr>
      </p:pic>
      <p:pic>
        <p:nvPicPr>
          <p:cNvPr id="6" name="图片 5"/>
          <p:cNvPicPr>
            <a:picLocks noChangeAspect="1"/>
          </p:cNvPicPr>
          <p:nvPr>
            <p:custDataLst>
              <p:tags r:id="rId3"/>
            </p:custDataLst>
          </p:nvPr>
        </p:nvPicPr>
        <p:blipFill>
          <a:blip r:embed="rId7"/>
          <a:stretch>
            <a:fillRect/>
          </a:stretch>
        </p:blipFill>
        <p:spPr>
          <a:xfrm>
            <a:off x="6139815" y="911225"/>
            <a:ext cx="6081395" cy="5489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a:stretch>
            <a:fillRect/>
          </a:stretch>
        </p:blipFill>
        <p:spPr>
          <a:xfrm>
            <a:off x="13970" y="299720"/>
            <a:ext cx="12163425" cy="62579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p:cNvPicPr/>
          <p:nvPr/>
        </p:nvPicPr>
        <p:blipFill>
          <a:blip r:embed="rId4"/>
          <a:stretch>
            <a:fillRect/>
          </a:stretch>
        </p:blipFill>
        <p:spPr>
          <a:xfrm>
            <a:off x="2108835" y="1412875"/>
            <a:ext cx="7974330" cy="4859020"/>
          </a:xfrm>
          <a:prstGeom prst="rect">
            <a:avLst/>
          </a:prstGeom>
          <a:noFill/>
          <a:ln w="9525">
            <a:noFill/>
          </a:ln>
          <a:effectLst>
            <a:outerShdw blurRad="482600" dist="38100" dir="8100000" algn="tr" rotWithShape="0">
              <a:prstClr val="black">
                <a:alpha val="40000"/>
              </a:prstClr>
            </a:outerShdw>
          </a:effectLst>
        </p:spPr>
      </p:pic>
      <p:sp>
        <p:nvSpPr>
          <p:cNvPr id="2" name="文本框 1"/>
          <p:cNvSpPr txBox="1"/>
          <p:nvPr>
            <p:custDataLst>
              <p:tags r:id="rId1"/>
            </p:custDataLst>
          </p:nvPr>
        </p:nvSpPr>
        <p:spPr>
          <a:xfrm>
            <a:off x="516890" y="228600"/>
            <a:ext cx="9219565" cy="645160"/>
          </a:xfrm>
          <a:prstGeom prst="rect">
            <a:avLst/>
          </a:prstGeom>
          <a:noFill/>
        </p:spPr>
        <p:txBody>
          <a:bodyPr wrap="square" rtlCol="0">
            <a:spAutoFit/>
          </a:bodyPr>
          <a:lstStyle/>
          <a:p>
            <a:r>
              <a:rPr lang="en-US" altLang="zh-CN" sz="3600" b="1"/>
              <a:t>Simulation of the model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16890" y="153035"/>
            <a:ext cx="9219565" cy="645160"/>
          </a:xfrm>
          <a:prstGeom prst="rect">
            <a:avLst/>
          </a:prstGeom>
          <a:noFill/>
        </p:spPr>
        <p:txBody>
          <a:bodyPr wrap="square" rtlCol="0">
            <a:spAutoFit/>
          </a:bodyPr>
          <a:lstStyle/>
          <a:p>
            <a:r>
              <a:rPr lang="en-US" altLang="zh-CN" sz="3600" b="1"/>
              <a:t>Model fitting</a:t>
            </a:r>
          </a:p>
        </p:txBody>
      </p:sp>
      <p:pic>
        <p:nvPicPr>
          <p:cNvPr id="4" name="图片 3"/>
          <p:cNvPicPr>
            <a:picLocks noChangeAspect="1"/>
          </p:cNvPicPr>
          <p:nvPr>
            <p:custDataLst>
              <p:tags r:id="rId2"/>
            </p:custDataLst>
          </p:nvPr>
        </p:nvPicPr>
        <p:blipFill>
          <a:blip r:embed="rId7"/>
          <a:stretch>
            <a:fillRect/>
          </a:stretch>
        </p:blipFill>
        <p:spPr>
          <a:xfrm>
            <a:off x="429895" y="798195"/>
            <a:ext cx="3295650" cy="5962015"/>
          </a:xfrm>
          <a:prstGeom prst="rect">
            <a:avLst/>
          </a:prstGeom>
        </p:spPr>
      </p:pic>
      <p:pic>
        <p:nvPicPr>
          <p:cNvPr id="5" name="图片 4"/>
          <p:cNvPicPr>
            <a:picLocks noChangeAspect="1"/>
          </p:cNvPicPr>
          <p:nvPr>
            <p:custDataLst>
              <p:tags r:id="rId3"/>
            </p:custDataLst>
          </p:nvPr>
        </p:nvPicPr>
        <p:blipFill>
          <a:blip r:embed="rId8"/>
          <a:stretch>
            <a:fillRect/>
          </a:stretch>
        </p:blipFill>
        <p:spPr>
          <a:xfrm>
            <a:off x="3836670" y="798195"/>
            <a:ext cx="4338320" cy="5237480"/>
          </a:xfrm>
          <a:prstGeom prst="rect">
            <a:avLst/>
          </a:prstGeom>
        </p:spPr>
      </p:pic>
      <p:pic>
        <p:nvPicPr>
          <p:cNvPr id="6" name="图片 5"/>
          <p:cNvPicPr>
            <a:picLocks noChangeAspect="1"/>
          </p:cNvPicPr>
          <p:nvPr>
            <p:custDataLst>
              <p:tags r:id="rId4"/>
            </p:custDataLst>
          </p:nvPr>
        </p:nvPicPr>
        <p:blipFill>
          <a:blip r:embed="rId9"/>
          <a:stretch>
            <a:fillRect/>
          </a:stretch>
        </p:blipFill>
        <p:spPr>
          <a:xfrm>
            <a:off x="8286115" y="798195"/>
            <a:ext cx="3782060" cy="29171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16890" y="153035"/>
            <a:ext cx="9219565" cy="645160"/>
          </a:xfrm>
          <a:prstGeom prst="rect">
            <a:avLst/>
          </a:prstGeom>
          <a:noFill/>
        </p:spPr>
        <p:txBody>
          <a:bodyPr wrap="square" rtlCol="0">
            <a:spAutoFit/>
          </a:bodyPr>
          <a:lstStyle/>
          <a:p>
            <a:r>
              <a:rPr lang="en-US" altLang="zh-CN" sz="3600" b="1"/>
              <a:t>Model fitting</a:t>
            </a:r>
          </a:p>
        </p:txBody>
      </p:sp>
      <p:pic>
        <p:nvPicPr>
          <p:cNvPr id="105" name="图片 104"/>
          <p:cNvPicPr/>
          <p:nvPr/>
        </p:nvPicPr>
        <p:blipFill>
          <a:blip r:embed="rId4"/>
          <a:stretch>
            <a:fillRect/>
          </a:stretch>
        </p:blipFill>
        <p:spPr>
          <a:xfrm>
            <a:off x="1040130" y="1078865"/>
            <a:ext cx="10287000" cy="506730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16890" y="153035"/>
            <a:ext cx="9219565" cy="645160"/>
          </a:xfrm>
          <a:prstGeom prst="rect">
            <a:avLst/>
          </a:prstGeom>
          <a:noFill/>
        </p:spPr>
        <p:txBody>
          <a:bodyPr wrap="square" rtlCol="0">
            <a:spAutoFit/>
          </a:bodyPr>
          <a:lstStyle/>
          <a:p>
            <a:r>
              <a:rPr lang="en-US" altLang="zh-CN" sz="3600" b="1"/>
              <a:t>Parametric recovery</a:t>
            </a:r>
          </a:p>
        </p:txBody>
      </p:sp>
      <p:pic>
        <p:nvPicPr>
          <p:cNvPr id="3" name="图片 2"/>
          <p:cNvPicPr>
            <a:picLocks noChangeAspect="1"/>
          </p:cNvPicPr>
          <p:nvPr/>
        </p:nvPicPr>
        <p:blipFill>
          <a:blip r:embed="rId4"/>
          <a:stretch>
            <a:fillRect/>
          </a:stretch>
        </p:blipFill>
        <p:spPr>
          <a:xfrm>
            <a:off x="1697990" y="4690110"/>
            <a:ext cx="8906510" cy="2004060"/>
          </a:xfrm>
          <a:prstGeom prst="rect">
            <a:avLst/>
          </a:prstGeom>
        </p:spPr>
      </p:pic>
      <p:pic>
        <p:nvPicPr>
          <p:cNvPr id="7" name="图片 6"/>
          <p:cNvPicPr>
            <a:picLocks noChangeAspect="1"/>
          </p:cNvPicPr>
          <p:nvPr/>
        </p:nvPicPr>
        <p:blipFill>
          <a:blip r:embed="rId5"/>
          <a:stretch>
            <a:fillRect/>
          </a:stretch>
        </p:blipFill>
        <p:spPr>
          <a:xfrm>
            <a:off x="1697990" y="2625725"/>
            <a:ext cx="8905240" cy="2012315"/>
          </a:xfrm>
          <a:prstGeom prst="rect">
            <a:avLst/>
          </a:prstGeom>
        </p:spPr>
      </p:pic>
      <p:pic>
        <p:nvPicPr>
          <p:cNvPr id="104" name="图片 103"/>
          <p:cNvPicPr/>
          <p:nvPr/>
        </p:nvPicPr>
        <p:blipFill>
          <a:blip r:embed="rId6"/>
          <a:stretch>
            <a:fillRect/>
          </a:stretch>
        </p:blipFill>
        <p:spPr>
          <a:xfrm>
            <a:off x="1697990" y="1046480"/>
            <a:ext cx="8894445" cy="168211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16890" y="153035"/>
            <a:ext cx="9219565" cy="645160"/>
          </a:xfrm>
          <a:prstGeom prst="rect">
            <a:avLst/>
          </a:prstGeom>
          <a:noFill/>
        </p:spPr>
        <p:txBody>
          <a:bodyPr wrap="square" rtlCol="0">
            <a:spAutoFit/>
          </a:bodyPr>
          <a:lstStyle/>
          <a:p>
            <a:r>
              <a:rPr lang="en-US" altLang="zh-CN" sz="3600" b="1"/>
              <a:t>Model recovery</a:t>
            </a:r>
          </a:p>
        </p:txBody>
      </p:sp>
      <p:pic>
        <p:nvPicPr>
          <p:cNvPr id="4" name="图片 3"/>
          <p:cNvPicPr>
            <a:picLocks noChangeAspect="1"/>
          </p:cNvPicPr>
          <p:nvPr>
            <p:custDataLst>
              <p:tags r:id="rId2"/>
            </p:custDataLst>
          </p:nvPr>
        </p:nvPicPr>
        <p:blipFill>
          <a:blip r:embed="rId14"/>
          <a:stretch>
            <a:fillRect/>
          </a:stretch>
        </p:blipFill>
        <p:spPr>
          <a:xfrm>
            <a:off x="2105025" y="1388745"/>
            <a:ext cx="7981950" cy="476250"/>
          </a:xfrm>
          <a:prstGeom prst="rect">
            <a:avLst/>
          </a:prstGeom>
        </p:spPr>
      </p:pic>
      <p:sp>
        <p:nvSpPr>
          <p:cNvPr id="6" name="文本框 5"/>
          <p:cNvSpPr txBox="1"/>
          <p:nvPr>
            <p:custDataLst>
              <p:tags r:id="rId3"/>
            </p:custDataLst>
          </p:nvPr>
        </p:nvSpPr>
        <p:spPr>
          <a:xfrm>
            <a:off x="2708275" y="2750820"/>
            <a:ext cx="1292225" cy="460375"/>
          </a:xfrm>
          <a:prstGeom prst="rect">
            <a:avLst/>
          </a:prstGeom>
          <a:noFill/>
        </p:spPr>
        <p:txBody>
          <a:bodyPr wrap="square" rtlCol="0">
            <a:spAutoFit/>
          </a:bodyPr>
          <a:lstStyle/>
          <a:p>
            <a:r>
              <a:rPr lang="en-US" altLang="zh-CN" sz="2400" b="1"/>
              <a:t>EEM</a:t>
            </a:r>
          </a:p>
        </p:txBody>
      </p:sp>
      <p:pic>
        <p:nvPicPr>
          <p:cNvPr id="7" name="图片 6"/>
          <p:cNvPicPr>
            <a:picLocks noChangeAspect="1"/>
          </p:cNvPicPr>
          <p:nvPr>
            <p:custDataLst>
              <p:tags r:id="rId4"/>
            </p:custDataLst>
          </p:nvPr>
        </p:nvPicPr>
        <p:blipFill>
          <a:blip r:embed="rId15"/>
          <a:stretch>
            <a:fillRect/>
          </a:stretch>
        </p:blipFill>
        <p:spPr>
          <a:xfrm>
            <a:off x="3381375" y="2399665"/>
            <a:ext cx="5429250" cy="3876675"/>
          </a:xfrm>
          <a:prstGeom prst="rect">
            <a:avLst/>
          </a:prstGeom>
        </p:spPr>
      </p:pic>
      <p:sp>
        <p:nvSpPr>
          <p:cNvPr id="8" name="文本框 7"/>
          <p:cNvSpPr txBox="1"/>
          <p:nvPr>
            <p:custDataLst>
              <p:tags r:id="rId5"/>
            </p:custDataLst>
          </p:nvPr>
        </p:nvSpPr>
        <p:spPr>
          <a:xfrm>
            <a:off x="2841625" y="3676650"/>
            <a:ext cx="1292225" cy="460375"/>
          </a:xfrm>
          <a:prstGeom prst="rect">
            <a:avLst/>
          </a:prstGeom>
          <a:noFill/>
        </p:spPr>
        <p:txBody>
          <a:bodyPr wrap="square" rtlCol="0">
            <a:spAutoFit/>
          </a:bodyPr>
          <a:lstStyle/>
          <a:p>
            <a:r>
              <a:rPr lang="en-US" altLang="zh-CN" sz="2400" b="1"/>
              <a:t>KT</a:t>
            </a:r>
          </a:p>
        </p:txBody>
      </p:sp>
      <p:sp>
        <p:nvSpPr>
          <p:cNvPr id="9" name="文本框 8"/>
          <p:cNvSpPr txBox="1"/>
          <p:nvPr>
            <p:custDataLst>
              <p:tags r:id="rId6"/>
            </p:custDataLst>
          </p:nvPr>
        </p:nvSpPr>
        <p:spPr>
          <a:xfrm>
            <a:off x="2784475" y="4602480"/>
            <a:ext cx="1292225" cy="460375"/>
          </a:xfrm>
          <a:prstGeom prst="rect">
            <a:avLst/>
          </a:prstGeom>
          <a:noFill/>
        </p:spPr>
        <p:txBody>
          <a:bodyPr wrap="square" rtlCol="0">
            <a:spAutoFit/>
          </a:bodyPr>
          <a:lstStyle/>
          <a:p>
            <a:r>
              <a:rPr lang="en-US" altLang="zh-CN" sz="2400" b="1"/>
              <a:t>PVL</a:t>
            </a:r>
          </a:p>
        </p:txBody>
      </p:sp>
      <p:sp>
        <p:nvSpPr>
          <p:cNvPr id="10" name="文本框 9"/>
          <p:cNvSpPr txBox="1"/>
          <p:nvPr>
            <p:custDataLst>
              <p:tags r:id="rId7"/>
            </p:custDataLst>
          </p:nvPr>
        </p:nvSpPr>
        <p:spPr>
          <a:xfrm>
            <a:off x="2774950" y="5528310"/>
            <a:ext cx="1292225" cy="460375"/>
          </a:xfrm>
          <a:prstGeom prst="rect">
            <a:avLst/>
          </a:prstGeom>
          <a:noFill/>
        </p:spPr>
        <p:txBody>
          <a:bodyPr wrap="square" rtlCol="0">
            <a:spAutoFit/>
          </a:bodyPr>
          <a:lstStyle/>
          <a:p>
            <a:r>
              <a:rPr lang="en-US" altLang="zh-CN" sz="2400" b="1"/>
              <a:t>RW</a:t>
            </a:r>
          </a:p>
        </p:txBody>
      </p:sp>
      <p:sp>
        <p:nvSpPr>
          <p:cNvPr id="11" name="文本框 10"/>
          <p:cNvSpPr txBox="1"/>
          <p:nvPr>
            <p:custDataLst>
              <p:tags r:id="rId8"/>
            </p:custDataLst>
          </p:nvPr>
        </p:nvSpPr>
        <p:spPr>
          <a:xfrm>
            <a:off x="3783965" y="2034540"/>
            <a:ext cx="1292225" cy="460375"/>
          </a:xfrm>
          <a:prstGeom prst="rect">
            <a:avLst/>
          </a:prstGeom>
          <a:noFill/>
        </p:spPr>
        <p:txBody>
          <a:bodyPr wrap="square" rtlCol="0">
            <a:spAutoFit/>
          </a:bodyPr>
          <a:lstStyle/>
          <a:p>
            <a:r>
              <a:rPr lang="en-US" altLang="zh-CN" sz="2400" b="1"/>
              <a:t>EEM</a:t>
            </a:r>
          </a:p>
        </p:txBody>
      </p:sp>
      <p:sp>
        <p:nvSpPr>
          <p:cNvPr id="12" name="文本框 11"/>
          <p:cNvSpPr txBox="1"/>
          <p:nvPr>
            <p:custDataLst>
              <p:tags r:id="rId9"/>
            </p:custDataLst>
          </p:nvPr>
        </p:nvSpPr>
        <p:spPr>
          <a:xfrm>
            <a:off x="5238750" y="2044065"/>
            <a:ext cx="1292225" cy="460375"/>
          </a:xfrm>
          <a:prstGeom prst="rect">
            <a:avLst/>
          </a:prstGeom>
          <a:noFill/>
        </p:spPr>
        <p:txBody>
          <a:bodyPr wrap="square" rtlCol="0">
            <a:spAutoFit/>
          </a:bodyPr>
          <a:lstStyle/>
          <a:p>
            <a:r>
              <a:rPr lang="en-US" altLang="zh-CN" sz="2400" b="1"/>
              <a:t>KT</a:t>
            </a:r>
          </a:p>
        </p:txBody>
      </p:sp>
      <p:sp>
        <p:nvSpPr>
          <p:cNvPr id="13" name="文本框 12"/>
          <p:cNvSpPr txBox="1"/>
          <p:nvPr>
            <p:custDataLst>
              <p:tags r:id="rId10"/>
            </p:custDataLst>
          </p:nvPr>
        </p:nvSpPr>
        <p:spPr>
          <a:xfrm>
            <a:off x="6485890" y="2044065"/>
            <a:ext cx="1292225" cy="460375"/>
          </a:xfrm>
          <a:prstGeom prst="rect">
            <a:avLst/>
          </a:prstGeom>
          <a:noFill/>
        </p:spPr>
        <p:txBody>
          <a:bodyPr wrap="square" rtlCol="0">
            <a:spAutoFit/>
          </a:bodyPr>
          <a:lstStyle/>
          <a:p>
            <a:r>
              <a:rPr lang="en-US" altLang="zh-CN" sz="2400" b="1"/>
              <a:t>PVL</a:t>
            </a:r>
          </a:p>
        </p:txBody>
      </p:sp>
      <p:sp>
        <p:nvSpPr>
          <p:cNvPr id="14" name="文本框 13"/>
          <p:cNvSpPr txBox="1"/>
          <p:nvPr>
            <p:custDataLst>
              <p:tags r:id="rId11"/>
            </p:custDataLst>
          </p:nvPr>
        </p:nvSpPr>
        <p:spPr>
          <a:xfrm>
            <a:off x="7775575" y="2045970"/>
            <a:ext cx="1292225" cy="460375"/>
          </a:xfrm>
          <a:prstGeom prst="rect">
            <a:avLst/>
          </a:prstGeom>
          <a:noFill/>
        </p:spPr>
        <p:txBody>
          <a:bodyPr wrap="square" rtlCol="0">
            <a:spAutoFit/>
          </a:bodyPr>
          <a:lstStyle/>
          <a:p>
            <a:r>
              <a:rPr lang="en-US" altLang="zh-CN" sz="2400" b="1"/>
              <a:t>RW</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16890" y="153035"/>
            <a:ext cx="9219565" cy="645160"/>
          </a:xfrm>
          <a:prstGeom prst="rect">
            <a:avLst/>
          </a:prstGeom>
          <a:noFill/>
        </p:spPr>
        <p:txBody>
          <a:bodyPr wrap="square" rtlCol="0">
            <a:spAutoFit/>
          </a:bodyPr>
          <a:lstStyle/>
          <a:p>
            <a:r>
              <a:rPr lang="en-US" altLang="zh-CN" sz="3600" b="1"/>
              <a:t>Model comparison</a:t>
            </a:r>
          </a:p>
        </p:txBody>
      </p:sp>
      <p:pic>
        <p:nvPicPr>
          <p:cNvPr id="1914152448" name="图片 15" descr="表格&#10;&#10;描述已自动生成"/>
          <p:cNvPicPr>
            <a:picLocks noChangeAspect="1"/>
          </p:cNvPicPr>
          <p:nvPr>
            <p:custDataLst>
              <p:tags r:id="rId2"/>
            </p:custDataLst>
          </p:nvPr>
        </p:nvPicPr>
        <p:blipFill>
          <a:blip r:embed="rId5"/>
          <a:stretch>
            <a:fillRect/>
          </a:stretch>
        </p:blipFill>
        <p:spPr>
          <a:xfrm>
            <a:off x="3183255" y="877570"/>
            <a:ext cx="6438265" cy="5486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16890" y="153035"/>
            <a:ext cx="9219565" cy="645160"/>
          </a:xfrm>
          <a:prstGeom prst="rect">
            <a:avLst/>
          </a:prstGeom>
          <a:noFill/>
        </p:spPr>
        <p:txBody>
          <a:bodyPr wrap="square" rtlCol="0">
            <a:spAutoFit/>
          </a:bodyPr>
          <a:lstStyle/>
          <a:p>
            <a:r>
              <a:rPr lang="en-US" altLang="zh-CN" sz="3600" b="1"/>
              <a:t>Model comparison</a:t>
            </a:r>
          </a:p>
        </p:txBody>
      </p:sp>
      <p:pic>
        <p:nvPicPr>
          <p:cNvPr id="5" name="图片 5" descr="图6"/>
          <p:cNvPicPr>
            <a:picLocks noChangeAspect="1"/>
          </p:cNvPicPr>
          <p:nvPr>
            <p:custDataLst>
              <p:tags r:id="rId2"/>
            </p:custDataLst>
          </p:nvPr>
        </p:nvPicPr>
        <p:blipFill>
          <a:blip r:embed="rId5"/>
          <a:stretch>
            <a:fillRect/>
          </a:stretch>
        </p:blipFill>
        <p:spPr>
          <a:xfrm>
            <a:off x="1973580" y="1070610"/>
            <a:ext cx="8646795" cy="51473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16890" y="153035"/>
            <a:ext cx="9219565" cy="645160"/>
          </a:xfrm>
          <a:prstGeom prst="rect">
            <a:avLst/>
          </a:prstGeom>
          <a:noFill/>
        </p:spPr>
        <p:txBody>
          <a:bodyPr wrap="square" rtlCol="0">
            <a:spAutoFit/>
          </a:bodyPr>
          <a:lstStyle/>
          <a:p>
            <a:r>
              <a:rPr lang="en-US" altLang="zh-CN" sz="3600" b="1"/>
              <a:t>Model comparison</a:t>
            </a:r>
          </a:p>
        </p:txBody>
      </p:sp>
      <p:pic>
        <p:nvPicPr>
          <p:cNvPr id="3" name="图片 2"/>
          <p:cNvPicPr>
            <a:picLocks noChangeAspect="1"/>
          </p:cNvPicPr>
          <p:nvPr>
            <p:custDataLst>
              <p:tags r:id="rId2"/>
            </p:custDataLst>
          </p:nvPr>
        </p:nvPicPr>
        <p:blipFill>
          <a:blip r:embed="rId6"/>
          <a:stretch>
            <a:fillRect/>
          </a:stretch>
        </p:blipFill>
        <p:spPr>
          <a:xfrm>
            <a:off x="2747645" y="1219200"/>
            <a:ext cx="6753225" cy="2209800"/>
          </a:xfrm>
          <a:prstGeom prst="rect">
            <a:avLst/>
          </a:prstGeom>
        </p:spPr>
      </p:pic>
      <p:pic>
        <p:nvPicPr>
          <p:cNvPr id="4" name="图片 3"/>
          <p:cNvPicPr>
            <a:picLocks noChangeAspect="1"/>
          </p:cNvPicPr>
          <p:nvPr>
            <p:custDataLst>
              <p:tags r:id="rId3"/>
            </p:custDataLst>
          </p:nvPr>
        </p:nvPicPr>
        <p:blipFill>
          <a:blip r:embed="rId7"/>
          <a:stretch>
            <a:fillRect/>
          </a:stretch>
        </p:blipFill>
        <p:spPr>
          <a:xfrm>
            <a:off x="2842895" y="3498850"/>
            <a:ext cx="6657975" cy="24288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16890" y="153035"/>
            <a:ext cx="9219565" cy="645160"/>
          </a:xfrm>
          <a:prstGeom prst="rect">
            <a:avLst/>
          </a:prstGeom>
          <a:noFill/>
        </p:spPr>
        <p:txBody>
          <a:bodyPr wrap="square" rtlCol="0">
            <a:spAutoFit/>
          </a:bodyPr>
          <a:lstStyle/>
          <a:p>
            <a:r>
              <a:rPr lang="en-US" altLang="zh-CN" sz="3600" b="1"/>
              <a:t>Model comparison</a:t>
            </a:r>
          </a:p>
        </p:txBody>
      </p:sp>
      <p:pic>
        <p:nvPicPr>
          <p:cNvPr id="5" name="图片 4"/>
          <p:cNvPicPr>
            <a:picLocks noChangeAspect="1"/>
          </p:cNvPicPr>
          <p:nvPr>
            <p:custDataLst>
              <p:tags r:id="rId2"/>
            </p:custDataLst>
          </p:nvPr>
        </p:nvPicPr>
        <p:blipFill>
          <a:blip r:embed="rId7"/>
          <a:stretch>
            <a:fillRect/>
          </a:stretch>
        </p:blipFill>
        <p:spPr>
          <a:xfrm>
            <a:off x="843915" y="886460"/>
            <a:ext cx="5010785" cy="5897880"/>
          </a:xfrm>
          <a:prstGeom prst="rect">
            <a:avLst/>
          </a:prstGeom>
        </p:spPr>
      </p:pic>
      <p:pic>
        <p:nvPicPr>
          <p:cNvPr id="6" name="图片 5"/>
          <p:cNvPicPr>
            <a:picLocks noChangeAspect="1"/>
          </p:cNvPicPr>
          <p:nvPr>
            <p:custDataLst>
              <p:tags r:id="rId3"/>
            </p:custDataLst>
          </p:nvPr>
        </p:nvPicPr>
        <p:blipFill>
          <a:blip r:embed="rId8"/>
          <a:stretch>
            <a:fillRect/>
          </a:stretch>
        </p:blipFill>
        <p:spPr>
          <a:xfrm>
            <a:off x="5913755" y="886460"/>
            <a:ext cx="6096000" cy="762000"/>
          </a:xfrm>
          <a:prstGeom prst="rect">
            <a:avLst/>
          </a:prstGeom>
        </p:spPr>
      </p:pic>
      <p:pic>
        <p:nvPicPr>
          <p:cNvPr id="8" name="图片 7"/>
          <p:cNvPicPr>
            <a:picLocks noChangeAspect="1"/>
          </p:cNvPicPr>
          <p:nvPr>
            <p:custDataLst>
              <p:tags r:id="rId4"/>
            </p:custDataLst>
          </p:nvPr>
        </p:nvPicPr>
        <p:blipFill>
          <a:blip r:embed="rId9"/>
          <a:stretch>
            <a:fillRect/>
          </a:stretch>
        </p:blipFill>
        <p:spPr>
          <a:xfrm>
            <a:off x="6001385" y="1894205"/>
            <a:ext cx="6085205" cy="34378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16890" y="153035"/>
            <a:ext cx="9219565" cy="645160"/>
          </a:xfrm>
          <a:prstGeom prst="rect">
            <a:avLst/>
          </a:prstGeom>
          <a:noFill/>
        </p:spPr>
        <p:txBody>
          <a:bodyPr wrap="square" rtlCol="0">
            <a:spAutoFit/>
          </a:bodyPr>
          <a:lstStyle/>
          <a:p>
            <a:r>
              <a:rPr lang="en-US" altLang="zh-CN" sz="3600" b="1"/>
              <a:t>Model comparison</a:t>
            </a:r>
          </a:p>
        </p:txBody>
      </p:sp>
      <p:pic>
        <p:nvPicPr>
          <p:cNvPr id="9" name="图片 8" descr="图表, 条形图&#10;&#10;描述已自动生成"/>
          <p:cNvPicPr>
            <a:picLocks noChangeAspect="1"/>
          </p:cNvPicPr>
          <p:nvPr>
            <p:custDataLst>
              <p:tags r:id="rId2"/>
            </p:custDataLst>
          </p:nvPr>
        </p:nvPicPr>
        <p:blipFill>
          <a:blip r:embed="rId10"/>
          <a:stretch>
            <a:fillRect/>
          </a:stretch>
        </p:blipFill>
        <p:spPr>
          <a:xfrm>
            <a:off x="2382730" y="1340096"/>
            <a:ext cx="3571734" cy="2435273"/>
          </a:xfrm>
          <a:prstGeom prst="rect">
            <a:avLst/>
          </a:prstGeom>
        </p:spPr>
      </p:pic>
      <p:pic>
        <p:nvPicPr>
          <p:cNvPr id="10" name="图片 9" descr="图表, 条形图&#10;&#10;描述已自动生成"/>
          <p:cNvPicPr>
            <a:picLocks noChangeAspect="1"/>
          </p:cNvPicPr>
          <p:nvPr>
            <p:custDataLst>
              <p:tags r:id="rId3"/>
            </p:custDataLst>
          </p:nvPr>
        </p:nvPicPr>
        <p:blipFill>
          <a:blip r:embed="rId11"/>
          <a:stretch>
            <a:fillRect/>
          </a:stretch>
        </p:blipFill>
        <p:spPr>
          <a:xfrm>
            <a:off x="2382730" y="3678086"/>
            <a:ext cx="3259010" cy="2222052"/>
          </a:xfrm>
          <a:prstGeom prst="rect">
            <a:avLst/>
          </a:prstGeom>
        </p:spPr>
      </p:pic>
      <p:pic>
        <p:nvPicPr>
          <p:cNvPr id="11" name="图片 10" descr="图表, 条形图&#10;&#10;描述已自动生成"/>
          <p:cNvPicPr>
            <a:picLocks noChangeAspect="1"/>
          </p:cNvPicPr>
          <p:nvPr>
            <p:custDataLst>
              <p:tags r:id="rId4"/>
            </p:custDataLst>
          </p:nvPr>
        </p:nvPicPr>
        <p:blipFill>
          <a:blip r:embed="rId12"/>
          <a:stretch>
            <a:fillRect/>
          </a:stretch>
        </p:blipFill>
        <p:spPr>
          <a:xfrm>
            <a:off x="6096000" y="1368756"/>
            <a:ext cx="3571734" cy="2435273"/>
          </a:xfrm>
          <a:prstGeom prst="rect">
            <a:avLst/>
          </a:prstGeom>
        </p:spPr>
      </p:pic>
      <p:pic>
        <p:nvPicPr>
          <p:cNvPr id="12" name="图片 11" descr="图表&#10;&#10;中度可信度描述已自动生成"/>
          <p:cNvPicPr>
            <a:picLocks noChangeAspect="1"/>
          </p:cNvPicPr>
          <p:nvPr>
            <p:custDataLst>
              <p:tags r:id="rId5"/>
            </p:custDataLst>
          </p:nvPr>
        </p:nvPicPr>
        <p:blipFill>
          <a:blip r:embed="rId13"/>
          <a:stretch>
            <a:fillRect/>
          </a:stretch>
        </p:blipFill>
        <p:spPr>
          <a:xfrm>
            <a:off x="6168110" y="3678086"/>
            <a:ext cx="3341731" cy="2278452"/>
          </a:xfrm>
          <a:prstGeom prst="rect">
            <a:avLst/>
          </a:prstGeom>
        </p:spPr>
      </p:pic>
      <p:sp>
        <p:nvSpPr>
          <p:cNvPr id="13" name="矩形 12"/>
          <p:cNvSpPr/>
          <p:nvPr>
            <p:custDataLst>
              <p:tags r:id="rId6"/>
            </p:custDataLst>
          </p:nvPr>
        </p:nvSpPr>
        <p:spPr>
          <a:xfrm>
            <a:off x="2204484" y="1368756"/>
            <a:ext cx="3566734" cy="4531382"/>
          </a:xfrm>
          <a:prstGeom prst="rect">
            <a:avLst/>
          </a:prstGeom>
          <a:noFill/>
          <a:ln w="1905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13"/>
          <p:cNvSpPr/>
          <p:nvPr>
            <p:custDataLst>
              <p:tags r:id="rId7"/>
            </p:custDataLst>
          </p:nvPr>
        </p:nvSpPr>
        <p:spPr>
          <a:xfrm>
            <a:off x="6152715" y="1361667"/>
            <a:ext cx="3566734" cy="4531382"/>
          </a:xfrm>
          <a:prstGeom prst="rect">
            <a:avLst/>
          </a:prstGeom>
          <a:noFill/>
          <a:ln w="1905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A71118-1857-45CA-9256-CBFB97FE6E3B}"/>
              </a:ext>
            </a:extLst>
          </p:cNvPr>
          <p:cNvPicPr>
            <a:picLocks noChangeAspect="1"/>
          </p:cNvPicPr>
          <p:nvPr/>
        </p:nvPicPr>
        <p:blipFill>
          <a:blip r:embed="rId3"/>
          <a:stretch>
            <a:fillRect/>
          </a:stretch>
        </p:blipFill>
        <p:spPr>
          <a:xfrm>
            <a:off x="1410260" y="653023"/>
            <a:ext cx="9371479" cy="587322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5"/>
          <a:stretch>
            <a:fillRect/>
          </a:stretch>
        </p:blipFill>
        <p:spPr>
          <a:xfrm>
            <a:off x="516890" y="897890"/>
            <a:ext cx="5881370" cy="5162550"/>
          </a:xfrm>
          <a:prstGeom prst="rect">
            <a:avLst/>
          </a:prstGeom>
        </p:spPr>
      </p:pic>
      <p:sp>
        <p:nvSpPr>
          <p:cNvPr id="2" name="文本框 1"/>
          <p:cNvSpPr txBox="1"/>
          <p:nvPr>
            <p:custDataLst>
              <p:tags r:id="rId2"/>
            </p:custDataLst>
          </p:nvPr>
        </p:nvSpPr>
        <p:spPr>
          <a:xfrm>
            <a:off x="516890" y="153035"/>
            <a:ext cx="9219565" cy="645160"/>
          </a:xfrm>
          <a:prstGeom prst="rect">
            <a:avLst/>
          </a:prstGeom>
          <a:noFill/>
        </p:spPr>
        <p:txBody>
          <a:bodyPr wrap="square" rtlCol="0">
            <a:spAutoFit/>
          </a:bodyPr>
          <a:lstStyle/>
          <a:p>
            <a:r>
              <a:rPr lang="en-US" altLang="zh-CN" sz="3600" b="1"/>
              <a:t>Hierarchical Bayesian model</a:t>
            </a:r>
          </a:p>
        </p:txBody>
      </p:sp>
      <p:pic>
        <p:nvPicPr>
          <p:cNvPr id="6" name="图片 5">
            <a:extLst>
              <a:ext uri="{FF2B5EF4-FFF2-40B4-BE49-F238E27FC236}">
                <a16:creationId xmlns:a16="http://schemas.microsoft.com/office/drawing/2014/main" id="{BBDA484E-4267-47D6-9AB2-14371F0B27FB}"/>
              </a:ext>
            </a:extLst>
          </p:cNvPr>
          <p:cNvPicPr>
            <a:picLocks noChangeAspect="1"/>
          </p:cNvPicPr>
          <p:nvPr/>
        </p:nvPicPr>
        <p:blipFill>
          <a:blip r:embed="rId6"/>
          <a:stretch>
            <a:fillRect/>
          </a:stretch>
        </p:blipFill>
        <p:spPr>
          <a:xfrm>
            <a:off x="6398260" y="1028301"/>
            <a:ext cx="4994798" cy="480139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30530" y="153035"/>
            <a:ext cx="9219565" cy="645160"/>
          </a:xfrm>
          <a:prstGeom prst="rect">
            <a:avLst/>
          </a:prstGeom>
          <a:noFill/>
        </p:spPr>
        <p:txBody>
          <a:bodyPr wrap="square" rtlCol="0">
            <a:spAutoFit/>
          </a:bodyPr>
          <a:lstStyle/>
          <a:p>
            <a:r>
              <a:rPr lang="en-US" altLang="zh-CN" sz="3600" b="1"/>
              <a:t>Hierarchical Bayesian model</a:t>
            </a:r>
          </a:p>
        </p:txBody>
      </p:sp>
      <p:pic>
        <p:nvPicPr>
          <p:cNvPr id="4" name="图片 3"/>
          <p:cNvPicPr>
            <a:picLocks noChangeAspect="1"/>
          </p:cNvPicPr>
          <p:nvPr>
            <p:custDataLst>
              <p:tags r:id="rId2"/>
            </p:custDataLst>
          </p:nvPr>
        </p:nvPicPr>
        <p:blipFill>
          <a:blip r:embed="rId6"/>
          <a:stretch>
            <a:fillRect/>
          </a:stretch>
        </p:blipFill>
        <p:spPr>
          <a:xfrm>
            <a:off x="1493520" y="908050"/>
            <a:ext cx="4986655" cy="5634355"/>
          </a:xfrm>
          <a:prstGeom prst="rect">
            <a:avLst/>
          </a:prstGeom>
        </p:spPr>
      </p:pic>
      <p:pic>
        <p:nvPicPr>
          <p:cNvPr id="6" name="图片 5"/>
          <p:cNvPicPr>
            <a:picLocks noChangeAspect="1"/>
          </p:cNvPicPr>
          <p:nvPr>
            <p:custDataLst>
              <p:tags r:id="rId3"/>
            </p:custDataLst>
          </p:nvPr>
        </p:nvPicPr>
        <p:blipFill>
          <a:blip r:embed="rId7"/>
          <a:stretch>
            <a:fillRect/>
          </a:stretch>
        </p:blipFill>
        <p:spPr>
          <a:xfrm>
            <a:off x="7117080" y="2000250"/>
            <a:ext cx="3267075" cy="26098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30530" y="153035"/>
            <a:ext cx="9219565" cy="645160"/>
          </a:xfrm>
          <a:prstGeom prst="rect">
            <a:avLst/>
          </a:prstGeom>
          <a:noFill/>
        </p:spPr>
        <p:txBody>
          <a:bodyPr wrap="square" rtlCol="0">
            <a:spAutoFit/>
          </a:bodyPr>
          <a:lstStyle/>
          <a:p>
            <a:r>
              <a:rPr lang="en-US" altLang="zh-CN" sz="3600" b="1"/>
              <a:t>Hierarchical Bayesian model</a:t>
            </a:r>
          </a:p>
        </p:txBody>
      </p:sp>
      <p:pic>
        <p:nvPicPr>
          <p:cNvPr id="5" name="图片 4"/>
          <p:cNvPicPr>
            <a:picLocks noChangeAspect="1"/>
          </p:cNvPicPr>
          <p:nvPr>
            <p:custDataLst>
              <p:tags r:id="rId2"/>
            </p:custDataLst>
          </p:nvPr>
        </p:nvPicPr>
        <p:blipFill>
          <a:blip r:embed="rId8"/>
          <a:stretch>
            <a:fillRect/>
          </a:stretch>
        </p:blipFill>
        <p:spPr>
          <a:xfrm>
            <a:off x="1583055" y="948690"/>
            <a:ext cx="9329420" cy="2696210"/>
          </a:xfrm>
          <a:prstGeom prst="rect">
            <a:avLst/>
          </a:prstGeom>
        </p:spPr>
      </p:pic>
      <p:pic>
        <p:nvPicPr>
          <p:cNvPr id="7" name="图片 6"/>
          <p:cNvPicPr>
            <a:picLocks noChangeAspect="1"/>
          </p:cNvPicPr>
          <p:nvPr>
            <p:custDataLst>
              <p:tags r:id="rId3"/>
            </p:custDataLst>
          </p:nvPr>
        </p:nvPicPr>
        <p:blipFill>
          <a:blip r:embed="rId9"/>
          <a:stretch>
            <a:fillRect/>
          </a:stretch>
        </p:blipFill>
        <p:spPr>
          <a:xfrm>
            <a:off x="1899285" y="4017010"/>
            <a:ext cx="9138285" cy="2551430"/>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6012751" y="3645154"/>
                <a:ext cx="469265" cy="46037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ea typeface="MS Mincho" charset="0"/>
                          <a:cs typeface="Cambria Math" panose="02040503050406030204" pitchFamily="18" charset="0"/>
                        </a:rPr>
                        <m:t>𝜷</m:t>
                      </m:r>
                    </m:oMath>
                  </m:oMathPara>
                </a14:m>
                <a:endParaRPr lang="en-US" altLang="zh-CN" sz="2400" b="1" i="1">
                  <a:latin typeface="Cambria Math" panose="02040503050406030204" pitchFamily="18" charset="0"/>
                  <a:ea typeface="MS Mincho" charset="0"/>
                  <a:cs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012751" y="3645154"/>
                <a:ext cx="469265" cy="460375"/>
              </a:xfrm>
              <a:prstGeom prst="rect">
                <a:avLst/>
              </a:prstGeom>
              <a:blipFill rotWithShape="1">
                <a:blip r:embed="rId10"/>
                <a:stretch>
                  <a:fillRect l="-122" t="-55" r="122" b="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custDataLst>
                  <p:tags r:id="rId4"/>
                </p:custDataLst>
              </p:nvPr>
            </p:nvSpPr>
            <p:spPr>
              <a:xfrm>
                <a:off x="6012751" y="6331204"/>
                <a:ext cx="469265" cy="46037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ea typeface="MS Mincho" charset="0"/>
                          <a:cs typeface="Cambria Math" panose="02040503050406030204" pitchFamily="18" charset="0"/>
                        </a:rPr>
                        <m:t>𝜸</m:t>
                      </m:r>
                    </m:oMath>
                  </m:oMathPara>
                </a14:m>
                <a:endParaRPr lang="en-US" altLang="zh-CN" sz="2400" b="1" i="1">
                  <a:latin typeface="Cambria Math" panose="02040503050406030204" pitchFamily="18" charset="0"/>
                  <a:ea typeface="MS Mincho" charset="0"/>
                  <a:cs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custDataLst>
                  <p:tags r:id="rId11"/>
                </p:custDataLst>
              </p:nvPr>
            </p:nvSpPr>
            <p:spPr>
              <a:xfrm>
                <a:off x="6012751" y="6331204"/>
                <a:ext cx="469265" cy="460375"/>
              </a:xfrm>
              <a:prstGeom prst="rect">
                <a:avLst/>
              </a:prstGeom>
              <a:blipFill rotWithShape="1">
                <a:blip r:embed="rId12"/>
                <a:stretch>
                  <a:fillRect l="-122" t="-55" r="122" b="55"/>
                </a:stretch>
              </a:blipFill>
            </p:spPr>
            <p:txBody>
              <a:bodyPr/>
              <a:lstStyle/>
              <a:p>
                <a:r>
                  <a:rPr lang="zh-CN" altLang="en-US">
                    <a:noFill/>
                  </a:rPr>
                  <a:t> </a:t>
                </a:r>
              </a:p>
            </p:txBody>
          </p:sp>
        </mc:Fallback>
      </mc:AlternateContent>
      <p:sp>
        <p:nvSpPr>
          <p:cNvPr id="10" name="文本框 9"/>
          <p:cNvSpPr txBox="1"/>
          <p:nvPr/>
        </p:nvSpPr>
        <p:spPr>
          <a:xfrm rot="16200000">
            <a:off x="344805" y="2005330"/>
            <a:ext cx="1782445" cy="583565"/>
          </a:xfrm>
          <a:prstGeom prst="rect">
            <a:avLst/>
          </a:prstGeom>
          <a:noFill/>
        </p:spPr>
        <p:txBody>
          <a:bodyPr wrap="square" rtlCol="0">
            <a:spAutoFit/>
          </a:bodyPr>
          <a:lstStyle/>
          <a:p>
            <a:r>
              <a:rPr lang="en-US" altLang="zh-CN" sz="3200" b="1"/>
              <a:t>Density</a:t>
            </a:r>
          </a:p>
        </p:txBody>
      </p:sp>
      <p:sp>
        <p:nvSpPr>
          <p:cNvPr id="11" name="文本框 10"/>
          <p:cNvSpPr txBox="1"/>
          <p:nvPr>
            <p:custDataLst>
              <p:tags r:id="rId5"/>
            </p:custDataLst>
          </p:nvPr>
        </p:nvSpPr>
        <p:spPr>
          <a:xfrm rot="16200000">
            <a:off x="400050" y="4873625"/>
            <a:ext cx="1782445" cy="583565"/>
          </a:xfrm>
          <a:prstGeom prst="rect">
            <a:avLst/>
          </a:prstGeom>
          <a:noFill/>
        </p:spPr>
        <p:txBody>
          <a:bodyPr wrap="square" rtlCol="0">
            <a:spAutoFit/>
          </a:bodyPr>
          <a:lstStyle/>
          <a:p>
            <a:r>
              <a:rPr lang="en-US" altLang="zh-CN" sz="3200" b="1"/>
              <a:t>Density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30530" y="153035"/>
            <a:ext cx="9219565" cy="1137285"/>
          </a:xfrm>
          <a:prstGeom prst="rect">
            <a:avLst/>
          </a:prstGeom>
          <a:noFill/>
        </p:spPr>
        <p:txBody>
          <a:bodyPr wrap="square" rtlCol="0">
            <a:spAutoFit/>
          </a:bodyPr>
          <a:lstStyle/>
          <a:p>
            <a:r>
              <a:rPr lang="en-US" altLang="zh-CN" sz="3600" b="1"/>
              <a:t>Multimodal analysis</a:t>
            </a:r>
          </a:p>
          <a:p>
            <a:pPr marL="1028700" lvl="1" indent="-571500">
              <a:buFont typeface="Arial" panose="020B0604020202020204" pitchFamily="34" charset="0"/>
              <a:buChar char="•"/>
            </a:pPr>
            <a:r>
              <a:rPr lang="en-US" altLang="zh-CN" sz="3200"/>
              <a:t>correlation of parameters and behaviors</a:t>
            </a:r>
          </a:p>
        </p:txBody>
      </p:sp>
      <p:pic>
        <p:nvPicPr>
          <p:cNvPr id="43" name="图片 42"/>
          <p:cNvPicPr>
            <a:picLocks noChangeAspect="1"/>
          </p:cNvPicPr>
          <p:nvPr>
            <p:custDataLst>
              <p:tags r:id="rId2"/>
            </p:custDataLst>
          </p:nvPr>
        </p:nvPicPr>
        <p:blipFill>
          <a:blip r:embed="rId5"/>
          <a:stretch>
            <a:fillRect/>
          </a:stretch>
        </p:blipFill>
        <p:spPr>
          <a:xfrm>
            <a:off x="3418840" y="1518920"/>
            <a:ext cx="5353685" cy="451929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30530" y="153035"/>
            <a:ext cx="9219565" cy="1137285"/>
          </a:xfrm>
          <a:prstGeom prst="rect">
            <a:avLst/>
          </a:prstGeom>
          <a:noFill/>
        </p:spPr>
        <p:txBody>
          <a:bodyPr wrap="square" rtlCol="0">
            <a:spAutoFit/>
          </a:bodyPr>
          <a:lstStyle/>
          <a:p>
            <a:r>
              <a:rPr lang="en-US" altLang="zh-CN" sz="3600" b="1"/>
              <a:t>Multimodal analysis</a:t>
            </a:r>
          </a:p>
          <a:p>
            <a:pPr marL="1028700" lvl="1" indent="-571500">
              <a:buFont typeface="Arial" panose="020B0604020202020204" pitchFamily="34" charset="0"/>
              <a:buChar char="•"/>
            </a:pPr>
            <a:r>
              <a:rPr lang="en-US" altLang="zh-CN" sz="3200"/>
              <a:t>Model-based RSA of fMRI</a:t>
            </a:r>
          </a:p>
        </p:txBody>
      </p:sp>
      <p:pic>
        <p:nvPicPr>
          <p:cNvPr id="40" name="图片 39"/>
          <p:cNvPicPr>
            <a:picLocks noChangeAspect="1"/>
          </p:cNvPicPr>
          <p:nvPr>
            <p:custDataLst>
              <p:tags r:id="rId2"/>
            </p:custDataLst>
          </p:nvPr>
        </p:nvPicPr>
        <p:blipFill>
          <a:blip r:embed="rId10"/>
          <a:stretch>
            <a:fillRect/>
          </a:stretch>
        </p:blipFill>
        <p:spPr>
          <a:xfrm>
            <a:off x="554990" y="2390140"/>
            <a:ext cx="3162935" cy="2618105"/>
          </a:xfrm>
          <a:prstGeom prst="rect">
            <a:avLst/>
          </a:prstGeom>
        </p:spPr>
      </p:pic>
      <p:pic>
        <p:nvPicPr>
          <p:cNvPr id="36" name="图片 35"/>
          <p:cNvPicPr>
            <a:picLocks noChangeAspect="1"/>
          </p:cNvPicPr>
          <p:nvPr>
            <p:custDataLst>
              <p:tags r:id="rId3"/>
            </p:custDataLst>
          </p:nvPr>
        </p:nvPicPr>
        <p:blipFill>
          <a:blip r:embed="rId11"/>
          <a:stretch>
            <a:fillRect/>
          </a:stretch>
        </p:blipFill>
        <p:spPr>
          <a:xfrm>
            <a:off x="5353685" y="2386965"/>
            <a:ext cx="3070225" cy="2621280"/>
          </a:xfrm>
          <a:prstGeom prst="rect">
            <a:avLst/>
          </a:prstGeom>
        </p:spPr>
      </p:pic>
      <p:sp>
        <p:nvSpPr>
          <p:cNvPr id="42" name="文本框 41"/>
          <p:cNvSpPr txBox="1"/>
          <p:nvPr>
            <p:custDataLst>
              <p:tags r:id="rId4"/>
            </p:custDataLst>
          </p:nvPr>
        </p:nvSpPr>
        <p:spPr>
          <a:xfrm>
            <a:off x="3907691" y="3207921"/>
            <a:ext cx="1305659" cy="1200329"/>
          </a:xfrm>
          <a:prstGeom prst="rect">
            <a:avLst/>
          </a:prstGeom>
          <a:noFill/>
        </p:spPr>
        <p:txBody>
          <a:bodyPr wrap="square" rtlCol="0">
            <a:spAutoFit/>
          </a:bodyPr>
          <a:lstStyle/>
          <a:p>
            <a:pPr algn="ctr"/>
            <a:r>
              <a:rPr kumimoji="1" lang="en-US" altLang="zh-CN" dirty="0"/>
              <a:t>Spearman</a:t>
            </a:r>
          </a:p>
          <a:p>
            <a:pPr algn="ctr"/>
            <a:r>
              <a:rPr kumimoji="1" lang="en-US" altLang="zh-CN" dirty="0"/>
              <a:t>Correlation</a:t>
            </a:r>
          </a:p>
          <a:p>
            <a:pPr algn="ctr"/>
            <a:endParaRPr kumimoji="1" lang="en-US" altLang="zh-CN" dirty="0"/>
          </a:p>
          <a:p>
            <a:pPr algn="ctr"/>
            <a:r>
              <a:rPr lang="zh-CN" altLang="en-US" i="1" dirty="0">
                <a:latin typeface="Lucida Grande"/>
                <a:ea typeface="Lucida Grande"/>
                <a:cs typeface="Lucida Grande"/>
              </a:rPr>
              <a:t>ρ</a:t>
            </a:r>
            <a:endParaRPr kumimoji="1" lang="zh-CN" altLang="en-US" i="1" dirty="0"/>
          </a:p>
        </p:txBody>
      </p:sp>
      <p:grpSp>
        <p:nvGrpSpPr>
          <p:cNvPr id="4" name="组合 3"/>
          <p:cNvGrpSpPr/>
          <p:nvPr/>
        </p:nvGrpSpPr>
        <p:grpSpPr>
          <a:xfrm>
            <a:off x="8564136" y="2126086"/>
            <a:ext cx="3189047" cy="2920144"/>
            <a:chOff x="4802799" y="2950250"/>
            <a:chExt cx="3365500" cy="3081718"/>
          </a:xfrm>
        </p:grpSpPr>
        <p:pic>
          <p:nvPicPr>
            <p:cNvPr id="3" name="图片 2"/>
            <p:cNvPicPr>
              <a:picLocks noChangeAspect="1"/>
            </p:cNvPicPr>
            <p:nvPr>
              <p:custDataLst>
                <p:tags r:id="rId5"/>
              </p:custDataLst>
            </p:nvPr>
          </p:nvPicPr>
          <p:blipFill>
            <a:blip r:embed="rId12"/>
            <a:stretch>
              <a:fillRect/>
            </a:stretch>
          </p:blipFill>
          <p:spPr>
            <a:xfrm>
              <a:off x="4802799" y="3225268"/>
              <a:ext cx="3365500" cy="2806700"/>
            </a:xfrm>
            <a:prstGeom prst="rect">
              <a:avLst/>
            </a:prstGeom>
          </p:spPr>
        </p:pic>
        <p:sp>
          <p:nvSpPr>
            <p:cNvPr id="5" name="矩形 4"/>
            <p:cNvSpPr/>
            <p:nvPr>
              <p:custDataLst>
                <p:tags r:id="rId6"/>
              </p:custDataLst>
            </p:nvPr>
          </p:nvSpPr>
          <p:spPr>
            <a:xfrm rot="18980220">
              <a:off x="6789882" y="2950250"/>
              <a:ext cx="657161" cy="823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custDataLst>
                <p:tags r:id="rId7"/>
              </p:custDataLst>
            </p:nvPr>
          </p:nvSpPr>
          <p:spPr>
            <a:xfrm rot="18980220">
              <a:off x="7249281" y="3017277"/>
              <a:ext cx="657161" cy="823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a:stretch>
            <a:fillRect/>
          </a:stretch>
        </p:blipFill>
        <p:spPr>
          <a:xfrm>
            <a:off x="9525" y="323850"/>
            <a:ext cx="12182475" cy="6210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942975" y="309245"/>
            <a:ext cx="10306050" cy="62388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297180" y="318770"/>
            <a:ext cx="10696575" cy="62198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a:stretch>
            <a:fillRect/>
          </a:stretch>
        </p:blipFill>
        <p:spPr>
          <a:xfrm>
            <a:off x="4445" y="13970"/>
            <a:ext cx="12182475" cy="68294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hlinkClick r:id="rId5" action="ppaction://hlinkfile"/>
          </p:cNvPr>
          <p:cNvPicPr>
            <a:picLocks noChangeAspect="1"/>
          </p:cNvPicPr>
          <p:nvPr>
            <p:custDataLst>
              <p:tags r:id="rId1"/>
            </p:custDataLst>
          </p:nvPr>
        </p:nvPicPr>
        <p:blipFill>
          <a:blip r:embed="rId6"/>
          <a:stretch>
            <a:fillRect/>
          </a:stretch>
        </p:blipFill>
        <p:spPr>
          <a:xfrm>
            <a:off x="347345" y="1431925"/>
            <a:ext cx="11496675" cy="3476625"/>
          </a:xfrm>
          <a:prstGeom prst="rect">
            <a:avLst/>
          </a:prstGeom>
        </p:spPr>
      </p:pic>
      <p:pic>
        <p:nvPicPr>
          <p:cNvPr id="6" name="图片 5"/>
          <p:cNvPicPr>
            <a:picLocks noChangeAspect="1"/>
          </p:cNvPicPr>
          <p:nvPr>
            <p:custDataLst>
              <p:tags r:id="rId2"/>
            </p:custDataLst>
          </p:nvPr>
        </p:nvPicPr>
        <p:blipFill>
          <a:blip r:embed="rId7"/>
          <a:stretch>
            <a:fillRect/>
          </a:stretch>
        </p:blipFill>
        <p:spPr>
          <a:xfrm>
            <a:off x="4180840" y="493395"/>
            <a:ext cx="3600450" cy="7905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742950" y="375920"/>
            <a:ext cx="10706100" cy="610552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5562f6b-83af-422a-b578-74704dbd0590"/>
  <p:tag name="COMMONDATA" val="eyJoZGlkIjoiNTI0NDNiYjA3YTNkMGVkMTY2MTM0NTJjZmVjMGMxNG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5181</Words>
  <Application>Microsoft Office PowerPoint</Application>
  <PresentationFormat>Widescreen</PresentationFormat>
  <Paragraphs>103</Paragraphs>
  <Slides>34</Slides>
  <Notes>34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等线</vt:lpstr>
      <vt:lpstr>等线 Light</vt:lpstr>
      <vt:lpstr>楷体</vt:lpstr>
      <vt:lpstr>Lucida Grande</vt:lpstr>
      <vt:lpstr>Arial</vt:lpstr>
      <vt:lpstr>Calibri</vt:lpstr>
      <vt:lpstr>Cambria Math</vt:lpstr>
      <vt:lpstr>Helvetica</vt:lpstr>
      <vt:lpstr>Times New Roman</vt:lpstr>
      <vt:lpstr>Office 主题​​</vt:lpstr>
      <vt:lpstr>Office 主题</vt:lpstr>
      <vt:lpstr>基于PyStan的贝叶斯计算建模教程——以学习任务为例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Gao Vicky</dc:creator>
  <cp:lastModifiedBy>l.huaiyu@outlook.com</cp:lastModifiedBy>
  <cp:revision>326</cp:revision>
  <dcterms:created xsi:type="dcterms:W3CDTF">2016-09-12T04:47:00Z</dcterms:created>
  <dcterms:modified xsi:type="dcterms:W3CDTF">2023-08-28T08:26:11Z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5DA6D30522FE4AC6BDD327731AF0DC33_13</vt:lpwstr>
  </property>
  <property fmtid="{D5CDD505-2E9C-101B-9397-08002B2CF9AE}" pid="3" name="KSOProductBuildVer">
    <vt:lpwstr>2052-11.1.0.14309</vt:lpwstr>
  </property>
</Properties>
</file>